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51"/>
  </p:notesMasterIdLst>
  <p:sldIdLst>
    <p:sldId id="256" r:id="rId2"/>
    <p:sldId id="258" r:id="rId3"/>
    <p:sldId id="262" r:id="rId4"/>
    <p:sldId id="259" r:id="rId5"/>
    <p:sldId id="261" r:id="rId6"/>
    <p:sldId id="260" r:id="rId7"/>
    <p:sldId id="265" r:id="rId8"/>
    <p:sldId id="264" r:id="rId9"/>
    <p:sldId id="263" r:id="rId10"/>
    <p:sldId id="509" r:id="rId11"/>
    <p:sldId id="2100" r:id="rId12"/>
    <p:sldId id="269" r:id="rId13"/>
    <p:sldId id="268" r:id="rId14"/>
    <p:sldId id="267" r:id="rId15"/>
    <p:sldId id="266" r:id="rId16"/>
    <p:sldId id="525" r:id="rId17"/>
    <p:sldId id="510" r:id="rId18"/>
    <p:sldId id="2103" r:id="rId19"/>
    <p:sldId id="2102" r:id="rId20"/>
    <p:sldId id="2101" r:id="rId21"/>
    <p:sldId id="2107" r:id="rId22"/>
    <p:sldId id="2106" r:id="rId23"/>
    <p:sldId id="2105" r:id="rId24"/>
    <p:sldId id="528" r:id="rId25"/>
    <p:sldId id="2104" r:id="rId26"/>
    <p:sldId id="2109" r:id="rId27"/>
    <p:sldId id="2111" r:id="rId28"/>
    <p:sldId id="2110" r:id="rId29"/>
    <p:sldId id="2108" r:id="rId30"/>
    <p:sldId id="2112" r:id="rId31"/>
    <p:sldId id="2115" r:id="rId32"/>
    <p:sldId id="2113" r:id="rId33"/>
    <p:sldId id="2114" r:id="rId34"/>
    <p:sldId id="527" r:id="rId35"/>
    <p:sldId id="543" r:id="rId36"/>
    <p:sldId id="547" r:id="rId37"/>
    <p:sldId id="709" r:id="rId38"/>
    <p:sldId id="2118" r:id="rId39"/>
    <p:sldId id="2117" r:id="rId40"/>
    <p:sldId id="2116" r:id="rId41"/>
    <p:sldId id="1530" r:id="rId42"/>
    <p:sldId id="2121" r:id="rId43"/>
    <p:sldId id="2120" r:id="rId44"/>
    <p:sldId id="2123" r:id="rId45"/>
    <p:sldId id="2126" r:id="rId46"/>
    <p:sldId id="2119" r:id="rId47"/>
    <p:sldId id="2122" r:id="rId48"/>
    <p:sldId id="2124" r:id="rId49"/>
    <p:sldId id="212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51"/>
    <p:restoredTop sz="94609"/>
  </p:normalViewPr>
  <p:slideViewPr>
    <p:cSldViewPr snapToGrid="0" snapToObjects="1">
      <p:cViewPr varScale="1">
        <p:scale>
          <a:sx n="158" d="100"/>
          <a:sy n="158" d="100"/>
        </p:scale>
        <p:origin x="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34D6D-F7BD-E54A-BCEA-DBE856A3648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85CE9-72BD-A14B-996D-608914A1C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0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67C77-7EFA-4CAA-A410-E92D82C8E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090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4/27/19 7:40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9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67C77-7EFA-4CAA-A410-E92D82C8E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870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67C77-7EFA-4CAA-A410-E92D82C8E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840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32FFA3-FA21-42E0-9ADD-8DE8FA598F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119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67C77-7EFA-4CAA-A410-E92D82C8E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16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67C77-7EFA-4CAA-A410-E92D82C8E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81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59B44D-F643-434C-A3EB-FF85013070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597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67C77-7EFA-4CAA-A410-E92D82C8E6E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3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E1E47-3DD7-43FC-89E9-23237525F7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9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16D2-046E-094E-9A85-B9ED5CEC3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C01678-7556-574C-A2F7-DA8340045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B7FF-9DF0-4B42-81C8-85BBCE5A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51D43-23BB-2C41-BB3C-138B5564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107AF-6641-B64F-BD5F-B943787B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3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28E0-EF5C-E049-92B7-66C441E4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FBB85-2CCC-FC48-B008-CB2F54CE0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42A31-5CA8-DF48-91DF-B50DB34E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4AE17-05E1-FE40-9CCF-4B47E363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B95F9-42D8-6544-B508-0E29A6B0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62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180743-40B8-4A49-A0C3-3B75A9874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4DF32-BDC0-744A-9C18-65D6A2FB0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613C2-64A7-7845-B7A3-295AFA42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99FFB-DE8D-DC49-9DE1-2B1803B8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1A8DB-0D6E-7A46-B74F-3B3EAC98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41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5828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838"/>
            </a:lvl2pPr>
            <a:lvl3pPr marL="210091" indent="0">
              <a:buNone/>
              <a:defRPr/>
            </a:lvl3pPr>
            <a:lvl4pPr marL="420181" indent="0">
              <a:buNone/>
              <a:defRPr/>
            </a:lvl4pPr>
            <a:lvl5pPr marL="63027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27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428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8549-73B2-6F41-8599-25F97C3F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DFE7-53E8-3E43-A677-D4DD86F82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63BD-9AE9-2D46-929A-20AA4514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73EE1-F253-EA40-A49A-7540A64D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68CF9-6B25-DC44-B816-7590F6102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9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7589-7B12-1648-93CE-6A51CDF08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7D655-0603-4B4D-AA14-AE46DC39A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43177-D96B-994D-80B3-6A64C9A54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FC420-1DEF-3A45-B419-B4480775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16FDE-DD6B-634C-9E64-C7B2981D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38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0468-0B84-3647-92C7-B3A15132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7E210-0719-8444-A628-A9719011E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15B26-3351-BB46-837E-18A9E78B5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D031D-4130-3D40-8E93-FA060D50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974F0-CB45-9F45-AD4F-E12F5136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26EA1-646F-0342-97F2-9322BB70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6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020E-8C99-9B44-9F27-51B84654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AEA07-F441-224B-8D51-4F78D4A03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B40D1-A92B-B24D-A258-80FA18EAF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AD6CA-2AC9-E34C-9050-11BEFFDA0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B3524F-2B97-4C4C-9985-842D3A88F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1FA49-D655-4247-91D6-A28E476ED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CFD99-7923-B142-A672-BA8EFDFA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83593-4D53-AE49-B7F7-68EFC339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8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E20C-D215-274C-9F44-9D63CF84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DE97F-D374-A344-AD89-551D4245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A8A19-F548-C24E-B489-20570F7D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A7C95-4F86-1749-A932-94E56D63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6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0D6A-3630-C744-890A-8D9EC3FF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DA73D-33B8-6142-B67C-7A6F49FFA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D34B8-C911-9D43-BCB8-B5CD099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8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CBC6-D136-F04C-B02E-8B4A414C8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7D8A9-8BC4-994F-8759-868519E97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78C13-F485-C44C-A08F-C0492ACAD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24EFF-EBA1-B143-8FE0-69370004E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8E003-7057-9943-A934-FF49DB0C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CD467-5AF3-C744-ADA4-3DA7A48E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07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A39B-F1FC-974E-9B99-5C4B5350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014161-DD29-9B4A-8755-373F1BACB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543AA-3F71-AC4E-B6E6-7F547C096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9077A-F390-6140-AD2D-1A48801D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F2811-64E1-9649-AC12-3BC87987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6B0C4-2A5E-5643-992D-AE56181B0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3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D88F2-5B5F-D14F-A5A4-36A78EF0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B8FB4-DD2F-F14B-830D-B3D1E62E1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14353-C58E-0745-BA7F-C61052968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74BB1-66CF-0444-BB1D-AEB98C46B7E0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341C0-CF76-874C-BE2D-084CB30DD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A0E0E-3D71-604C-9FE0-BFFD05358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A7D38-924D-2D48-99C0-33732759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7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SoCal-Microsoft-Azure-User-Group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twitter.com/dbarko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11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12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35.png"/><Relationship Id="rId5" Type="http://schemas.openxmlformats.org/officeDocument/2006/relationships/image" Target="../media/image39.png"/><Relationship Id="rId15" Type="http://schemas.openxmlformats.org/officeDocument/2006/relationships/image" Target="../media/image10.sv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42.png"/><Relationship Id="rId1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essagingdem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service-bus-dotnet-plugin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barko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deofstrings.com/" TargetMode="External"/><Relationship Id="rId5" Type="http://schemas.openxmlformats.org/officeDocument/2006/relationships/hyperlink" Target="https://github.com/dbarkol" TargetMode="External"/><Relationship Id="rId4" Type="http://schemas.openxmlformats.org/officeDocument/2006/relationships/hyperlink" Target="mailto:dabarkol@microsoft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eventgrid" TargetMode="External"/><Relationship Id="rId7" Type="http://schemas.openxmlformats.org/officeDocument/2006/relationships/hyperlink" Target="https://aka.ms/messagingdemo" TargetMode="External"/><Relationship Id="rId2" Type="http://schemas.openxmlformats.org/officeDocument/2006/relationships/hyperlink" Target="https://aka.ms/serviceb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eventgridviewer" TargetMode="External"/><Relationship Id="rId5" Type="http://schemas.openxmlformats.org/officeDocument/2006/relationships/hyperlink" Target="https://aka.ms/eventhubs" TargetMode="External"/><Relationship Id="rId4" Type="http://schemas.openxmlformats.org/officeDocument/2006/relationships/hyperlink" Target="https://aka.ms/servicebusrelay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essagingsurvey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E2424-4161-6B4D-99CB-E689C960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965" y="770096"/>
            <a:ext cx="4308929" cy="382632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20E271C-C948-684C-B4DF-D6CF68AFD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743" y="5867400"/>
            <a:ext cx="9144000" cy="718456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1800" dirty="0"/>
              <a:t>April 27, 2019</a:t>
            </a:r>
          </a:p>
          <a:p>
            <a:pPr algn="l">
              <a:spcBef>
                <a:spcPts val="0"/>
              </a:spcBef>
            </a:pPr>
            <a:r>
              <a:rPr lang="en-US" sz="1800" dirty="0"/>
              <a:t>Mt. San Antonio College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6C54B1-40EB-EA43-A831-A9D5325CDA2B}"/>
              </a:ext>
            </a:extLst>
          </p:cNvPr>
          <p:cNvSpPr/>
          <p:nvPr/>
        </p:nvSpPr>
        <p:spPr>
          <a:xfrm>
            <a:off x="119743" y="6373312"/>
            <a:ext cx="6067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https://www.meetup.com/SoCal-Microsoft-Azure-User-Group/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67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105895"/>
            <a:ext cx="10515600" cy="1325563"/>
          </a:xfrm>
        </p:spPr>
        <p:txBody>
          <a:bodyPr/>
          <a:lstStyle/>
          <a:p>
            <a:r>
              <a:rPr lang="en-US" dirty="0"/>
              <a:t>A simple queue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413" y="1670992"/>
            <a:ext cx="10925178" cy="198208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Sender sends message to queue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Queue ACKs receipt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Receiver connects to queue &amp; retrieves message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Receiver ACKs complete (or other action)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25" y="4906196"/>
            <a:ext cx="854518" cy="679110"/>
          </a:xfrm>
          <a:prstGeom prst="rect">
            <a:avLst/>
          </a:prstGeom>
          <a:solidFill>
            <a:schemeClr val="accent3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48" y="4882951"/>
            <a:ext cx="854518" cy="67911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7" name="Isosceles Triangle 6"/>
          <p:cNvSpPr/>
          <p:nvPr/>
        </p:nvSpPr>
        <p:spPr bwMode="auto">
          <a:xfrm>
            <a:off x="5850884" y="4968254"/>
            <a:ext cx="420199" cy="420199"/>
          </a:xfrm>
          <a:prstGeom prst="triangl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 bwMode="auto">
          <a:xfrm>
            <a:off x="10405560" y="4968254"/>
            <a:ext cx="420199" cy="420199"/>
          </a:xfrm>
          <a:prstGeom prst="triangl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38465" y="4816101"/>
            <a:ext cx="1505712" cy="81599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Sender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9877794" y="4816101"/>
            <a:ext cx="1505712" cy="815993"/>
          </a:xfrm>
          <a:prstGeom prst="ellipse">
            <a:avLst/>
          </a:prstGeom>
          <a:solidFill>
            <a:srgbClr val="7030A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Receiver</a:t>
            </a:r>
          </a:p>
        </p:txBody>
      </p:sp>
      <p:sp>
        <p:nvSpPr>
          <p:cNvPr id="11" name="Can 10"/>
          <p:cNvSpPr/>
          <p:nvPr/>
        </p:nvSpPr>
        <p:spPr bwMode="auto">
          <a:xfrm rot="5400000">
            <a:off x="5745836" y="4409465"/>
            <a:ext cx="1050498" cy="1610764"/>
          </a:xfrm>
          <a:prstGeom prst="can">
            <a:avLst/>
          </a:prstGeom>
          <a:solidFill>
            <a:schemeClr val="accent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373BC5-1EFE-4F58-8044-89DD9E1F74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439" y="348178"/>
            <a:ext cx="840999" cy="84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89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109E-6 7.76214E-7 L 0.40503 -0.004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45" y="-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906E-6 1.08488E-6 L -0.39584 0.0104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8" y="5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6732E-6 2.18793E-6 L 0.38664 -0.0011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26" y="-6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941E-6 1.08488E-6 L -0.39852 1.08488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6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7DDEB0-FA02-405D-8163-1A82D7A74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689" y="2624351"/>
            <a:ext cx="7004357" cy="1269578"/>
          </a:xfrm>
        </p:spPr>
        <p:txBody>
          <a:bodyPr/>
          <a:lstStyle/>
          <a:p>
            <a:r>
              <a:rPr lang="en-US" sz="8250" dirty="0"/>
              <a:t>Service Bus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8BBC5A-AD89-4494-85B8-7E49583D3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0957" y="4589464"/>
            <a:ext cx="9468277" cy="32457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Enterprise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Messaging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50F70-44B0-4AD7-BF78-58CD18E34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76" y="2353658"/>
            <a:ext cx="1724786" cy="172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971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DB2E-FC8A-0146-A920-98CF71138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Enterprise Messaging as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C6AAA-C48D-3045-A119-E44F335671EF}"/>
              </a:ext>
            </a:extLst>
          </p:cNvPr>
          <p:cNvSpPr txBox="1">
            <a:spLocks/>
          </p:cNvSpPr>
          <p:nvPr/>
        </p:nvSpPr>
        <p:spPr>
          <a:xfrm>
            <a:off x="633413" y="1189177"/>
            <a:ext cx="10925178" cy="36634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/>
          </a:p>
          <a:p>
            <a:r>
              <a:rPr lang="en-US" sz="2800" i="1" dirty="0">
                <a:solidFill>
                  <a:schemeClr val="tx1"/>
                </a:solidFill>
                <a:latin typeface="+mj-lt"/>
              </a:rPr>
              <a:t>Queues &amp; Topics</a:t>
            </a:r>
          </a:p>
          <a:p>
            <a:pPr marL="525226" indent="-52522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Reliable asynchronous communication</a:t>
            </a:r>
          </a:p>
          <a:p>
            <a:pPr marL="525226" indent="-52522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Rich features for temporal control</a:t>
            </a:r>
          </a:p>
          <a:p>
            <a:pPr marL="525226" indent="-52522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Message headers</a:t>
            </a:r>
          </a:p>
          <a:p>
            <a:pPr marL="525226" indent="-52522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Routing and filtering</a:t>
            </a:r>
          </a:p>
          <a:p>
            <a:pPr marL="525226" indent="-525226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Convoys &amp; Sessions (related messages with state)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B7574-D733-9944-8098-714064AF3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323" y="466947"/>
            <a:ext cx="604500" cy="6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F985-5D9B-F341-A8EE-7C34A10D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of Service 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6E16-22C9-104E-B4C3-F942BEC85439}"/>
              </a:ext>
            </a:extLst>
          </p:cNvPr>
          <p:cNvSpPr txBox="1">
            <a:spLocks/>
          </p:cNvSpPr>
          <p:nvPr/>
        </p:nvSpPr>
        <p:spPr>
          <a:xfrm>
            <a:off x="633414" y="1426681"/>
            <a:ext cx="5042389" cy="39395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Scheduled delivery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Time To Live</a:t>
            </a:r>
          </a:p>
          <a:p>
            <a:r>
              <a:rPr lang="en-US" sz="2800" dirty="0" err="1">
                <a:solidFill>
                  <a:schemeClr val="tx1"/>
                </a:solidFill>
                <a:latin typeface="+mj-lt"/>
              </a:rPr>
              <a:t>ForwardTo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Defer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Sessions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Batching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Ordering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B6E85-04F0-9F48-9D99-0340B890CE1E}"/>
              </a:ext>
            </a:extLst>
          </p:cNvPr>
          <p:cNvSpPr txBox="1">
            <a:spLocks/>
          </p:cNvSpPr>
          <p:nvPr/>
        </p:nvSpPr>
        <p:spPr>
          <a:xfrm>
            <a:off x="6516201" y="1426680"/>
            <a:ext cx="5042389" cy="45243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</a:rPr>
              <a:t>Auto-delete on idle</a:t>
            </a:r>
          </a:p>
          <a:p>
            <a:pPr algn="l"/>
            <a:r>
              <a:rPr lang="en-US" sz="2800" dirty="0" err="1">
                <a:solidFill>
                  <a:schemeClr val="tx1"/>
                </a:solidFill>
                <a:latin typeface="+mj-lt"/>
              </a:rPr>
              <a:t>OnMessage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</a:rPr>
              <a:t>Duplicate detection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</a:rPr>
              <a:t>Filters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</a:rPr>
              <a:t>Actions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</a:rPr>
              <a:t>Transactions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</a:rPr>
              <a:t>Poison message handling</a:t>
            </a:r>
          </a:p>
          <a:p>
            <a:pPr algn="l"/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22537-6B03-3741-919F-13DA9575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323" y="466947"/>
            <a:ext cx="604500" cy="6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5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FDE7-509B-7F42-B18A-ABBEC456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Topics &amp; Subscriptions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9291D-A8DA-5141-BF82-DDD0D70C9D65}"/>
              </a:ext>
            </a:extLst>
          </p:cNvPr>
          <p:cNvSpPr txBox="1">
            <a:spLocks/>
          </p:cNvSpPr>
          <p:nvPr/>
        </p:nvSpPr>
        <p:spPr>
          <a:xfrm>
            <a:off x="633413" y="1329466"/>
            <a:ext cx="10925178" cy="1465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Sender only knows about Topic</a:t>
            </a:r>
          </a:p>
          <a:p>
            <a:r>
              <a:rPr lang="en-US" sz="2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Receivers only know about Subscriptions</a:t>
            </a:r>
          </a:p>
          <a:p>
            <a:r>
              <a:rPr lang="en-US" sz="2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Filters and Actions exist on Subscriptions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84D4F47E-327B-6D46-9900-6CA8E0182C1B}"/>
              </a:ext>
            </a:extLst>
          </p:cNvPr>
          <p:cNvSpPr/>
          <p:nvPr/>
        </p:nvSpPr>
        <p:spPr bwMode="auto">
          <a:xfrm rot="5400000">
            <a:off x="2524309" y="3569066"/>
            <a:ext cx="1050498" cy="161076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D936A8B5-9087-F54A-A67A-C7A469A91215}"/>
              </a:ext>
            </a:extLst>
          </p:cNvPr>
          <p:cNvSpPr/>
          <p:nvPr/>
        </p:nvSpPr>
        <p:spPr bwMode="auto">
          <a:xfrm rot="5400000">
            <a:off x="7517422" y="4010027"/>
            <a:ext cx="728850" cy="2030962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E352009B-ED4C-EE41-9BD1-2B65F8A85A50}"/>
              </a:ext>
            </a:extLst>
          </p:cNvPr>
          <p:cNvSpPr/>
          <p:nvPr/>
        </p:nvSpPr>
        <p:spPr bwMode="auto">
          <a:xfrm rot="5400000">
            <a:off x="7517422" y="2685267"/>
            <a:ext cx="728850" cy="2030962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569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8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B96A6D-5F92-6248-8EF2-56F17991FB1B}"/>
              </a:ext>
            </a:extLst>
          </p:cNvPr>
          <p:cNvCxnSpPr>
            <a:stCxn id="4" idx="1"/>
            <a:endCxn id="6" idx="3"/>
          </p:cNvCxnSpPr>
          <p:nvPr/>
        </p:nvCxnSpPr>
        <p:spPr>
          <a:xfrm flipV="1">
            <a:off x="3854940" y="3700748"/>
            <a:ext cx="3011427" cy="673702"/>
          </a:xfrm>
          <a:prstGeom prst="straightConnector1">
            <a:avLst/>
          </a:prstGeom>
          <a:ln w="412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95B35B-C55E-1B44-A052-6BF975747005}"/>
              </a:ext>
            </a:extLst>
          </p:cNvPr>
          <p:cNvSpPr txBox="1"/>
          <p:nvPr/>
        </p:nvSpPr>
        <p:spPr>
          <a:xfrm>
            <a:off x="4670129" y="3700745"/>
            <a:ext cx="1839854" cy="500784"/>
          </a:xfrm>
          <a:prstGeom prst="rect">
            <a:avLst/>
          </a:prstGeom>
          <a:solidFill>
            <a:srgbClr val="0078D7"/>
          </a:solidFill>
        </p:spPr>
        <p:txBody>
          <a:bodyPr wrap="none" lIns="168080" tIns="134464" rIns="168080" bIns="134464" rtlCol="0">
            <a:spAutoFit/>
          </a:bodyPr>
          <a:lstStyle/>
          <a:p>
            <a:pPr marL="0" marR="0" lvl="0" indent="0" algn="l" defTabSz="8403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“type” = “order”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63ADCE-569B-3347-9C66-E41216B8E7E9}"/>
              </a:ext>
            </a:extLst>
          </p:cNvPr>
          <p:cNvCxnSpPr>
            <a:stCxn id="4" idx="1"/>
            <a:endCxn id="5" idx="3"/>
          </p:cNvCxnSpPr>
          <p:nvPr/>
        </p:nvCxnSpPr>
        <p:spPr>
          <a:xfrm>
            <a:off x="3854940" y="4374450"/>
            <a:ext cx="3011427" cy="651059"/>
          </a:xfrm>
          <a:prstGeom prst="straightConnector1">
            <a:avLst/>
          </a:prstGeom>
          <a:ln w="412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6BFA41-7B3B-994F-A6BD-DD955179427B}"/>
              </a:ext>
            </a:extLst>
          </p:cNvPr>
          <p:cNvSpPr txBox="1"/>
          <p:nvPr/>
        </p:nvSpPr>
        <p:spPr>
          <a:xfrm>
            <a:off x="4670128" y="4469053"/>
            <a:ext cx="1884738" cy="500784"/>
          </a:xfrm>
          <a:prstGeom prst="rect">
            <a:avLst/>
          </a:prstGeom>
          <a:solidFill>
            <a:srgbClr val="0078D7"/>
          </a:solidFill>
        </p:spPr>
        <p:txBody>
          <a:bodyPr wrap="none" lIns="168080" tIns="134464" rIns="168080" bIns="134464" rtlCol="0">
            <a:spAutoFit/>
          </a:bodyPr>
          <a:lstStyle/>
          <a:p>
            <a:pPr marL="0" marR="0" lvl="0" indent="0" algn="l" defTabSz="8403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“type” = “quote”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C92D4-D2CA-204D-BA20-517387E5B39B}"/>
              </a:ext>
            </a:extLst>
          </p:cNvPr>
          <p:cNvSpPr txBox="1"/>
          <p:nvPr/>
        </p:nvSpPr>
        <p:spPr>
          <a:xfrm>
            <a:off x="2454946" y="4122925"/>
            <a:ext cx="1019116" cy="577087"/>
          </a:xfrm>
          <a:prstGeom prst="rect">
            <a:avLst/>
          </a:prstGeom>
          <a:noFill/>
        </p:spPr>
        <p:txBody>
          <a:bodyPr wrap="none" lIns="168080" tIns="134464" rIns="168080" bIns="134464" rtlCol="0">
            <a:spAutoFit/>
          </a:bodyPr>
          <a:lstStyle/>
          <a:p>
            <a:pPr marL="0" marR="0" lvl="0" indent="0" algn="l" defTabSz="8403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Topic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0FCE7-9EB0-544E-AEB9-7BA66671465B}"/>
              </a:ext>
            </a:extLst>
          </p:cNvPr>
          <p:cNvSpPr txBox="1"/>
          <p:nvPr/>
        </p:nvSpPr>
        <p:spPr>
          <a:xfrm>
            <a:off x="6772280" y="3412940"/>
            <a:ext cx="2121982" cy="577087"/>
          </a:xfrm>
          <a:prstGeom prst="rect">
            <a:avLst/>
          </a:prstGeom>
          <a:noFill/>
        </p:spPr>
        <p:txBody>
          <a:bodyPr wrap="none" lIns="168080" tIns="134464" rIns="168080" bIns="134464" rtlCol="0">
            <a:spAutoFit/>
          </a:bodyPr>
          <a:lstStyle/>
          <a:p>
            <a:pPr marL="0" marR="0" lvl="0" indent="0" algn="l" defTabSz="8403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Subscription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02C73-A66F-504F-B433-DAE7F5D3B952}"/>
              </a:ext>
            </a:extLst>
          </p:cNvPr>
          <p:cNvSpPr txBox="1"/>
          <p:nvPr/>
        </p:nvSpPr>
        <p:spPr>
          <a:xfrm>
            <a:off x="6772279" y="4759630"/>
            <a:ext cx="2121982" cy="577087"/>
          </a:xfrm>
          <a:prstGeom prst="rect">
            <a:avLst/>
          </a:prstGeom>
          <a:noFill/>
        </p:spPr>
        <p:txBody>
          <a:bodyPr wrap="none" lIns="168080" tIns="134464" rIns="168080" bIns="134464" rtlCol="0">
            <a:spAutoFit/>
          </a:bodyPr>
          <a:lstStyle/>
          <a:p>
            <a:pPr marL="0" marR="0" lvl="0" indent="0" algn="l" defTabSz="8403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Subscription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E22786-A3B2-244D-BAD8-F8401229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323" y="466947"/>
            <a:ext cx="604500" cy="604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C2C4861-4315-8540-9089-E7C447ED9B94}"/>
              </a:ext>
            </a:extLst>
          </p:cNvPr>
          <p:cNvGrpSpPr/>
          <p:nvPr/>
        </p:nvGrpSpPr>
        <p:grpSpPr>
          <a:xfrm>
            <a:off x="423986" y="3250602"/>
            <a:ext cx="1282009" cy="1043805"/>
            <a:chOff x="67050" y="3792935"/>
            <a:chExt cx="1394898" cy="113571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9E84654-3E0B-AE4D-85CE-69DA68C7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929" y="4189744"/>
              <a:ext cx="929763" cy="738909"/>
            </a:xfrm>
            <a:prstGeom prst="rect">
              <a:avLst/>
            </a:prstGeom>
            <a:solidFill>
              <a:schemeClr val="accent3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C30F4D-0B15-4C48-B874-1BE3BDA14AFD}"/>
                </a:ext>
              </a:extLst>
            </p:cNvPr>
            <p:cNvSpPr txBox="1"/>
            <p:nvPr/>
          </p:nvSpPr>
          <p:spPr>
            <a:xfrm>
              <a:off x="67050" y="3792935"/>
              <a:ext cx="1394898" cy="516974"/>
            </a:xfrm>
            <a:prstGeom prst="rect">
              <a:avLst/>
            </a:prstGeom>
            <a:noFill/>
          </p:spPr>
          <p:txBody>
            <a:bodyPr wrap="none" lIns="168080" tIns="134464" rIns="168080" bIns="134464" rtlCol="0">
              <a:spAutoFit/>
            </a:bodyPr>
            <a:lstStyle/>
            <a:p>
              <a:pPr marL="0" marR="0" lvl="0" indent="0" algn="l" defTabSz="84036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51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type=order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2E1DA9-539D-D343-9775-C20F687F0F4A}"/>
              </a:ext>
            </a:extLst>
          </p:cNvPr>
          <p:cNvGrpSpPr/>
          <p:nvPr/>
        </p:nvGrpSpPr>
        <p:grpSpPr>
          <a:xfrm>
            <a:off x="381001" y="4237728"/>
            <a:ext cx="1358718" cy="1043805"/>
            <a:chOff x="25622" y="3792935"/>
            <a:chExt cx="1478360" cy="11357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8B9F9-E9D1-A545-9D12-3C15A8891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929" y="4189744"/>
              <a:ext cx="929763" cy="738909"/>
            </a:xfrm>
            <a:prstGeom prst="rect">
              <a:avLst/>
            </a:prstGeom>
            <a:solidFill>
              <a:schemeClr val="accent3"/>
            </a:solidFill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5507C9-379D-E34B-B260-A719FE2A5823}"/>
                </a:ext>
              </a:extLst>
            </p:cNvPr>
            <p:cNvSpPr txBox="1"/>
            <p:nvPr/>
          </p:nvSpPr>
          <p:spPr>
            <a:xfrm>
              <a:off x="25622" y="3792935"/>
              <a:ext cx="1478360" cy="517065"/>
            </a:xfrm>
            <a:prstGeom prst="rect">
              <a:avLst/>
            </a:prstGeom>
            <a:noFill/>
          </p:spPr>
          <p:txBody>
            <a:bodyPr wrap="square" lIns="168080" tIns="134464" rIns="168080" bIns="134464" rtlCol="0">
              <a:spAutoFit/>
            </a:bodyPr>
            <a:lstStyle/>
            <a:p>
              <a:pPr marL="0" marR="0" lvl="0" indent="0" algn="l" defTabSz="84036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51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type=quote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38C4BE-CF38-4F42-9A5D-9F66AAAA02AA}"/>
              </a:ext>
            </a:extLst>
          </p:cNvPr>
          <p:cNvSpPr txBox="1"/>
          <p:nvPr/>
        </p:nvSpPr>
        <p:spPr>
          <a:xfrm>
            <a:off x="5131557" y="3290531"/>
            <a:ext cx="956599" cy="577087"/>
          </a:xfrm>
          <a:prstGeom prst="rect">
            <a:avLst/>
          </a:prstGeom>
          <a:noFill/>
        </p:spPr>
        <p:txBody>
          <a:bodyPr wrap="none" lIns="168080" tIns="134464" rIns="168080" bIns="134464" rtlCol="0">
            <a:spAutoFit/>
          </a:bodyPr>
          <a:lstStyle/>
          <a:p>
            <a:pPr marL="0" marR="0" lvl="0" indent="0" algn="l" defTabSz="8403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A01A49-9CD3-1F41-AC57-72201B493F62}"/>
              </a:ext>
            </a:extLst>
          </p:cNvPr>
          <p:cNvSpPr txBox="1"/>
          <p:nvPr/>
        </p:nvSpPr>
        <p:spPr>
          <a:xfrm>
            <a:off x="5140023" y="4829663"/>
            <a:ext cx="956599" cy="577087"/>
          </a:xfrm>
          <a:prstGeom prst="rect">
            <a:avLst/>
          </a:prstGeom>
          <a:noFill/>
        </p:spPr>
        <p:txBody>
          <a:bodyPr wrap="none" lIns="168080" tIns="134464" rIns="168080" bIns="134464" rtlCol="0">
            <a:spAutoFit/>
          </a:bodyPr>
          <a:lstStyle/>
          <a:p>
            <a:pPr marL="0" marR="0" lvl="0" indent="0" algn="l" defTabSz="84036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59944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2996 L 0.16658 0.096 L 0.59471 -0.01657 " pathEditMode="relative" ptsTypes="AAA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7 0.03064 L 0.16594 -0.05334 L 0.59344 0.04449 " pathEditMode="relative" ptsTypes="A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4602-3CC5-BC40-9970-991B4EE1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of Service Bus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178F0-B7FE-6740-B274-85BEDE7C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323" y="466947"/>
            <a:ext cx="604500" cy="604500"/>
          </a:xfrm>
          <a:prstGeom prst="rect">
            <a:avLst/>
          </a:prstGeom>
        </p:spPr>
      </p:pic>
      <p:pic>
        <p:nvPicPr>
          <p:cNvPr id="4" name="Picture 6" descr="Image result for swiss army knife no logo">
            <a:extLst>
              <a:ext uri="{FF2B5EF4-FFF2-40B4-BE49-F238E27FC236}">
                <a16:creationId xmlns:a16="http://schemas.microsoft.com/office/drawing/2014/main" id="{DE60361B-4124-1148-B599-AE55B3615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586" y="1123950"/>
            <a:ext cx="58293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DEC10-D836-C54D-B8F4-980091835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586" y="1591444"/>
            <a:ext cx="5542757" cy="39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7DDEB0-FA02-405D-8163-1A82D7A74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689" y="2624351"/>
            <a:ext cx="7004357" cy="1269578"/>
          </a:xfrm>
        </p:spPr>
        <p:txBody>
          <a:bodyPr/>
          <a:lstStyle/>
          <a:p>
            <a:r>
              <a:rPr lang="en-US" sz="8250" dirty="0"/>
              <a:t>Event Hubs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8BBC5A-AD89-4494-85B8-7E49583D3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9392" y="4589464"/>
            <a:ext cx="9489842" cy="32457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Distributed log streaming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C9C8CA-A6B9-4A25-BDBB-7DD454DD5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9" t="1446" r="6258"/>
          <a:stretch/>
        </p:blipFill>
        <p:spPr>
          <a:xfrm>
            <a:off x="1671519" y="2314111"/>
            <a:ext cx="1672173" cy="1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163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212" y="576104"/>
            <a:ext cx="1102815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Big Data Streaming fits in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68292" y="2351412"/>
            <a:ext cx="1672906" cy="4102027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08781" y="2351412"/>
            <a:ext cx="1672906" cy="4102027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49270" y="2351412"/>
            <a:ext cx="1672906" cy="4102027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89758" y="2351412"/>
            <a:ext cx="1672906" cy="4102027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030246" y="2351412"/>
            <a:ext cx="1672906" cy="4102027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843430" y="2293394"/>
            <a:ext cx="1672906" cy="4102027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675818" y="2513277"/>
            <a:ext cx="6860297" cy="3778297"/>
            <a:chOff x="2469239" y="2130426"/>
            <a:chExt cx="7499584" cy="4379612"/>
          </a:xfrm>
        </p:grpSpPr>
        <p:sp>
          <p:nvSpPr>
            <p:cNvPr id="85" name="Oval 84"/>
            <p:cNvSpPr/>
            <p:nvPr/>
          </p:nvSpPr>
          <p:spPr bwMode="auto">
            <a:xfrm>
              <a:off x="2469239" y="2130426"/>
              <a:ext cx="7499584" cy="4379612"/>
            </a:xfrm>
            <a:prstGeom prst="ellipse">
              <a:avLst/>
            </a:prstGeom>
            <a:solidFill>
              <a:schemeClr val="accent6">
                <a:alpha val="1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4252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7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4722813" y="3784600"/>
              <a:ext cx="4071937" cy="1674813"/>
            </a:xfrm>
            <a:custGeom>
              <a:avLst/>
              <a:gdLst>
                <a:gd name="T0" fmla="*/ 349 w 391"/>
                <a:gd name="T1" fmla="*/ 75 h 159"/>
                <a:gd name="T2" fmla="*/ 342 w 391"/>
                <a:gd name="T3" fmla="*/ 76 h 159"/>
                <a:gd name="T4" fmla="*/ 263 w 391"/>
                <a:gd name="T5" fmla="*/ 0 h 159"/>
                <a:gd name="T6" fmla="*/ 187 w 391"/>
                <a:gd name="T7" fmla="*/ 59 h 159"/>
                <a:gd name="T8" fmla="*/ 145 w 391"/>
                <a:gd name="T9" fmla="*/ 42 h 159"/>
                <a:gd name="T10" fmla="*/ 87 w 391"/>
                <a:gd name="T11" fmla="*/ 94 h 159"/>
                <a:gd name="T12" fmla="*/ 59 w 391"/>
                <a:gd name="T13" fmla="*/ 107 h 159"/>
                <a:gd name="T14" fmla="*/ 32 w 391"/>
                <a:gd name="T15" fmla="*/ 94 h 159"/>
                <a:gd name="T16" fmla="*/ 0 w 391"/>
                <a:gd name="T17" fmla="*/ 126 h 159"/>
                <a:gd name="T18" fmla="*/ 32 w 391"/>
                <a:gd name="T19" fmla="*/ 159 h 159"/>
                <a:gd name="T20" fmla="*/ 41 w 391"/>
                <a:gd name="T21" fmla="*/ 159 h 159"/>
                <a:gd name="T22" fmla="*/ 148 w 391"/>
                <a:gd name="T23" fmla="*/ 159 h 159"/>
                <a:gd name="T24" fmla="*/ 208 w 391"/>
                <a:gd name="T25" fmla="*/ 159 h 159"/>
                <a:gd name="T26" fmla="*/ 352 w 391"/>
                <a:gd name="T27" fmla="*/ 159 h 159"/>
                <a:gd name="T28" fmla="*/ 352 w 391"/>
                <a:gd name="T29" fmla="*/ 159 h 159"/>
                <a:gd name="T30" fmla="*/ 391 w 391"/>
                <a:gd name="T31" fmla="*/ 117 h 159"/>
                <a:gd name="T32" fmla="*/ 349 w 391"/>
                <a:gd name="T33" fmla="*/ 7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159">
                  <a:moveTo>
                    <a:pt x="349" y="75"/>
                  </a:moveTo>
                  <a:cubicBezTo>
                    <a:pt x="347" y="75"/>
                    <a:pt x="345" y="75"/>
                    <a:pt x="342" y="76"/>
                  </a:cubicBezTo>
                  <a:cubicBezTo>
                    <a:pt x="340" y="34"/>
                    <a:pt x="306" y="0"/>
                    <a:pt x="263" y="0"/>
                  </a:cubicBezTo>
                  <a:cubicBezTo>
                    <a:pt x="227" y="0"/>
                    <a:pt x="196" y="25"/>
                    <a:pt x="187" y="59"/>
                  </a:cubicBezTo>
                  <a:cubicBezTo>
                    <a:pt x="176" y="48"/>
                    <a:pt x="161" y="42"/>
                    <a:pt x="145" y="42"/>
                  </a:cubicBezTo>
                  <a:cubicBezTo>
                    <a:pt x="115" y="42"/>
                    <a:pt x="90" y="65"/>
                    <a:pt x="87" y="94"/>
                  </a:cubicBezTo>
                  <a:cubicBezTo>
                    <a:pt x="76" y="96"/>
                    <a:pt x="66" y="101"/>
                    <a:pt x="59" y="107"/>
                  </a:cubicBezTo>
                  <a:cubicBezTo>
                    <a:pt x="53" y="99"/>
                    <a:pt x="43" y="94"/>
                    <a:pt x="32" y="94"/>
                  </a:cubicBezTo>
                  <a:cubicBezTo>
                    <a:pt x="14" y="94"/>
                    <a:pt x="0" y="108"/>
                    <a:pt x="0" y="126"/>
                  </a:cubicBezTo>
                  <a:cubicBezTo>
                    <a:pt x="0" y="144"/>
                    <a:pt x="14" y="159"/>
                    <a:pt x="32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148" y="159"/>
                    <a:pt x="148" y="159"/>
                    <a:pt x="148" y="159"/>
                  </a:cubicBezTo>
                  <a:cubicBezTo>
                    <a:pt x="208" y="159"/>
                    <a:pt x="208" y="159"/>
                    <a:pt x="208" y="159"/>
                  </a:cubicBezTo>
                  <a:cubicBezTo>
                    <a:pt x="352" y="159"/>
                    <a:pt x="352" y="159"/>
                    <a:pt x="352" y="159"/>
                  </a:cubicBezTo>
                  <a:cubicBezTo>
                    <a:pt x="352" y="159"/>
                    <a:pt x="352" y="159"/>
                    <a:pt x="352" y="159"/>
                  </a:cubicBezTo>
                  <a:cubicBezTo>
                    <a:pt x="374" y="158"/>
                    <a:pt x="391" y="139"/>
                    <a:pt x="391" y="117"/>
                  </a:cubicBezTo>
                  <a:cubicBezTo>
                    <a:pt x="391" y="94"/>
                    <a:pt x="372" y="75"/>
                    <a:pt x="349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3015" tIns="31508" rIns="63015" bIns="315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9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5529263" y="2765425"/>
              <a:ext cx="1549400" cy="835025"/>
            </a:xfrm>
            <a:custGeom>
              <a:avLst/>
              <a:gdLst>
                <a:gd name="T0" fmla="*/ 210 w 242"/>
                <a:gd name="T1" fmla="*/ 64 h 129"/>
                <a:gd name="T2" fmla="*/ 209 w 242"/>
                <a:gd name="T3" fmla="*/ 64 h 129"/>
                <a:gd name="T4" fmla="*/ 144 w 242"/>
                <a:gd name="T5" fmla="*/ 0 h 129"/>
                <a:gd name="T6" fmla="*/ 80 w 242"/>
                <a:gd name="T7" fmla="*/ 56 h 129"/>
                <a:gd name="T8" fmla="*/ 45 w 242"/>
                <a:gd name="T9" fmla="*/ 39 h 129"/>
                <a:gd name="T10" fmla="*/ 0 w 242"/>
                <a:gd name="T11" fmla="*/ 84 h 129"/>
                <a:gd name="T12" fmla="*/ 45 w 242"/>
                <a:gd name="T13" fmla="*/ 129 h 129"/>
                <a:gd name="T14" fmla="*/ 210 w 242"/>
                <a:gd name="T15" fmla="*/ 129 h 129"/>
                <a:gd name="T16" fmla="*/ 242 w 242"/>
                <a:gd name="T17" fmla="*/ 96 h 129"/>
                <a:gd name="T18" fmla="*/ 210 w 242"/>
                <a:gd name="T19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129">
                  <a:moveTo>
                    <a:pt x="210" y="64"/>
                  </a:moveTo>
                  <a:cubicBezTo>
                    <a:pt x="210" y="64"/>
                    <a:pt x="209" y="64"/>
                    <a:pt x="209" y="64"/>
                  </a:cubicBezTo>
                  <a:cubicBezTo>
                    <a:pt x="209" y="28"/>
                    <a:pt x="180" y="0"/>
                    <a:pt x="144" y="0"/>
                  </a:cubicBezTo>
                  <a:cubicBezTo>
                    <a:pt x="111" y="0"/>
                    <a:pt x="84" y="24"/>
                    <a:pt x="80" y="56"/>
                  </a:cubicBezTo>
                  <a:cubicBezTo>
                    <a:pt x="72" y="46"/>
                    <a:pt x="59" y="39"/>
                    <a:pt x="45" y="39"/>
                  </a:cubicBezTo>
                  <a:cubicBezTo>
                    <a:pt x="20" y="39"/>
                    <a:pt x="0" y="59"/>
                    <a:pt x="0" y="84"/>
                  </a:cubicBezTo>
                  <a:cubicBezTo>
                    <a:pt x="0" y="109"/>
                    <a:pt x="20" y="129"/>
                    <a:pt x="45" y="129"/>
                  </a:cubicBezTo>
                  <a:cubicBezTo>
                    <a:pt x="210" y="129"/>
                    <a:pt x="210" y="129"/>
                    <a:pt x="210" y="129"/>
                  </a:cubicBezTo>
                  <a:cubicBezTo>
                    <a:pt x="228" y="129"/>
                    <a:pt x="242" y="114"/>
                    <a:pt x="242" y="96"/>
                  </a:cubicBezTo>
                  <a:cubicBezTo>
                    <a:pt x="242" y="78"/>
                    <a:pt x="228" y="64"/>
                    <a:pt x="21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3015" tIns="31508" rIns="63015" bIns="315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9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17"/>
            <p:cNvSpPr>
              <a:spLocks/>
            </p:cNvSpPr>
            <p:nvPr/>
          </p:nvSpPr>
          <p:spPr bwMode="auto">
            <a:xfrm>
              <a:off x="3502025" y="3259138"/>
              <a:ext cx="2005013" cy="1139825"/>
            </a:xfrm>
            <a:custGeom>
              <a:avLst/>
              <a:gdLst>
                <a:gd name="T0" fmla="*/ 187 w 224"/>
                <a:gd name="T1" fmla="*/ 53 h 126"/>
                <a:gd name="T2" fmla="*/ 183 w 224"/>
                <a:gd name="T3" fmla="*/ 53 h 126"/>
                <a:gd name="T4" fmla="*/ 187 w 224"/>
                <a:gd name="T5" fmla="*/ 37 h 126"/>
                <a:gd name="T6" fmla="*/ 150 w 224"/>
                <a:gd name="T7" fmla="*/ 0 h 126"/>
                <a:gd name="T8" fmla="*/ 114 w 224"/>
                <a:gd name="T9" fmla="*/ 32 h 126"/>
                <a:gd name="T10" fmla="*/ 86 w 224"/>
                <a:gd name="T11" fmla="*/ 20 h 126"/>
                <a:gd name="T12" fmla="*/ 49 w 224"/>
                <a:gd name="T13" fmla="*/ 55 h 126"/>
                <a:gd name="T14" fmla="*/ 37 w 224"/>
                <a:gd name="T15" fmla="*/ 53 h 126"/>
                <a:gd name="T16" fmla="*/ 0 w 224"/>
                <a:gd name="T17" fmla="*/ 90 h 126"/>
                <a:gd name="T18" fmla="*/ 37 w 224"/>
                <a:gd name="T19" fmla="*/ 126 h 126"/>
                <a:gd name="T20" fmla="*/ 187 w 224"/>
                <a:gd name="T21" fmla="*/ 126 h 126"/>
                <a:gd name="T22" fmla="*/ 224 w 224"/>
                <a:gd name="T23" fmla="*/ 90 h 126"/>
                <a:gd name="T24" fmla="*/ 187 w 224"/>
                <a:gd name="T25" fmla="*/ 5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4" h="126">
                  <a:moveTo>
                    <a:pt x="187" y="53"/>
                  </a:moveTo>
                  <a:cubicBezTo>
                    <a:pt x="186" y="53"/>
                    <a:pt x="184" y="53"/>
                    <a:pt x="183" y="53"/>
                  </a:cubicBezTo>
                  <a:cubicBezTo>
                    <a:pt x="185" y="48"/>
                    <a:pt x="187" y="42"/>
                    <a:pt x="187" y="37"/>
                  </a:cubicBezTo>
                  <a:cubicBezTo>
                    <a:pt x="187" y="16"/>
                    <a:pt x="170" y="0"/>
                    <a:pt x="150" y="0"/>
                  </a:cubicBezTo>
                  <a:cubicBezTo>
                    <a:pt x="131" y="0"/>
                    <a:pt x="116" y="14"/>
                    <a:pt x="114" y="32"/>
                  </a:cubicBezTo>
                  <a:cubicBezTo>
                    <a:pt x="107" y="25"/>
                    <a:pt x="97" y="20"/>
                    <a:pt x="86" y="20"/>
                  </a:cubicBezTo>
                  <a:cubicBezTo>
                    <a:pt x="67" y="20"/>
                    <a:pt x="50" y="36"/>
                    <a:pt x="49" y="55"/>
                  </a:cubicBezTo>
                  <a:cubicBezTo>
                    <a:pt x="45" y="54"/>
                    <a:pt x="41" y="53"/>
                    <a:pt x="37" y="53"/>
                  </a:cubicBezTo>
                  <a:cubicBezTo>
                    <a:pt x="16" y="53"/>
                    <a:pt x="0" y="69"/>
                    <a:pt x="0" y="90"/>
                  </a:cubicBezTo>
                  <a:cubicBezTo>
                    <a:pt x="0" y="110"/>
                    <a:pt x="16" y="126"/>
                    <a:pt x="37" y="126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207" y="126"/>
                    <a:pt x="224" y="110"/>
                    <a:pt x="224" y="90"/>
                  </a:cubicBezTo>
                  <a:cubicBezTo>
                    <a:pt x="224" y="69"/>
                    <a:pt x="207" y="53"/>
                    <a:pt x="187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3015" tIns="31508" rIns="63015" bIns="315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9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4" name="Rectangle 73"/>
          <p:cNvSpPr/>
          <p:nvPr/>
        </p:nvSpPr>
        <p:spPr bwMode="auto">
          <a:xfrm>
            <a:off x="4349269" y="1721681"/>
            <a:ext cx="1672908" cy="6310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24" tIns="63015" rIns="100824" bIns="630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425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Ingress</a:t>
            </a:r>
          </a:p>
        </p:txBody>
      </p:sp>
      <p:sp>
        <p:nvSpPr>
          <p:cNvPr id="75" name="Right Arrow 74"/>
          <p:cNvSpPr/>
          <p:nvPr/>
        </p:nvSpPr>
        <p:spPr bwMode="auto">
          <a:xfrm>
            <a:off x="4073091" y="1918898"/>
            <a:ext cx="384769" cy="236656"/>
          </a:xfrm>
          <a:prstGeom prst="rightArrow">
            <a:avLst/>
          </a:prstGeom>
          <a:solidFill>
            <a:srgbClr val="00BCF2"/>
          </a:solidFill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2508780" y="1721681"/>
            <a:ext cx="1672908" cy="6310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24" tIns="63015" rIns="100824" bIns="630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425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Collection</a:t>
            </a:r>
          </a:p>
        </p:txBody>
      </p:sp>
      <p:sp>
        <p:nvSpPr>
          <p:cNvPr id="77" name="Right Arrow 76"/>
          <p:cNvSpPr/>
          <p:nvPr/>
        </p:nvSpPr>
        <p:spPr bwMode="auto">
          <a:xfrm>
            <a:off x="2232605" y="1918898"/>
            <a:ext cx="384769" cy="236656"/>
          </a:xfrm>
          <a:prstGeom prst="rightArrow">
            <a:avLst/>
          </a:prstGeom>
          <a:solidFill>
            <a:srgbClr val="00BCF2"/>
          </a:solidFill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9870735" y="1721681"/>
            <a:ext cx="1672908" cy="6310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24" tIns="63015" rIns="100824" bIns="630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425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Presentation / action</a:t>
            </a:r>
          </a:p>
        </p:txBody>
      </p:sp>
      <p:sp>
        <p:nvSpPr>
          <p:cNvPr id="79" name="Right Arrow 78"/>
          <p:cNvSpPr/>
          <p:nvPr/>
        </p:nvSpPr>
        <p:spPr bwMode="auto">
          <a:xfrm>
            <a:off x="9594560" y="1918898"/>
            <a:ext cx="384769" cy="236656"/>
          </a:xfrm>
          <a:prstGeom prst="rightArrow">
            <a:avLst/>
          </a:prstGeom>
          <a:solidFill>
            <a:srgbClr val="00BCF2"/>
          </a:solidFill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68293" y="1721681"/>
            <a:ext cx="1672908" cy="6310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24" tIns="63015" rIns="100824" bIns="630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425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Event producers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6189757" y="1721681"/>
            <a:ext cx="1672908" cy="6310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24" tIns="63015" rIns="100824" bIns="630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425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Stream Processing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8030245" y="1721681"/>
            <a:ext cx="1672908" cy="6310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24" tIns="63015" rIns="100824" bIns="630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425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3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Long-term storage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4519214" y="3773845"/>
            <a:ext cx="1365565" cy="1326230"/>
          </a:xfrm>
          <a:prstGeom prst="ellipse">
            <a:avLst/>
          </a:prstGeom>
          <a:solidFill>
            <a:srgbClr val="71B1D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150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Event hubs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00259" y="4270628"/>
            <a:ext cx="588303" cy="2671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857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1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Stream </a:t>
            </a:r>
            <a:br>
              <a:rPr kumimoji="0" lang="en-US" sz="96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96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processing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76327" y="3688403"/>
            <a:ext cx="1087390" cy="953980"/>
            <a:chOff x="2579112" y="3492574"/>
            <a:chExt cx="1188720" cy="1105807"/>
          </a:xfrm>
        </p:grpSpPr>
        <p:sp>
          <p:nvSpPr>
            <p:cNvPr id="70" name="TextBox 69"/>
            <p:cNvSpPr txBox="1"/>
            <p:nvPr/>
          </p:nvSpPr>
          <p:spPr>
            <a:xfrm>
              <a:off x="2640547" y="4288744"/>
              <a:ext cx="941029" cy="30963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85705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1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gateways</a:t>
              </a:r>
              <a:br>
                <a:rPr kumimoji="0" lang="en-US" sz="96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96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(web APIs)</a:t>
              </a:r>
            </a:p>
          </p:txBody>
        </p:sp>
        <p:sp>
          <p:nvSpPr>
            <p:cNvPr id="71" name="Freeform 30"/>
            <p:cNvSpPr>
              <a:spLocks noChangeAspect="1" noEditPoints="1"/>
            </p:cNvSpPr>
            <p:nvPr/>
          </p:nvSpPr>
          <p:spPr bwMode="auto">
            <a:xfrm>
              <a:off x="2579112" y="3492574"/>
              <a:ext cx="1188720" cy="762033"/>
            </a:xfrm>
            <a:custGeom>
              <a:avLst/>
              <a:gdLst>
                <a:gd name="T0" fmla="*/ 1938 w 2377"/>
                <a:gd name="T1" fmla="*/ 1522 h 1522"/>
                <a:gd name="T2" fmla="*/ 603 w 2377"/>
                <a:gd name="T3" fmla="*/ 1522 h 1522"/>
                <a:gd name="T4" fmla="*/ 377 w 2377"/>
                <a:gd name="T5" fmla="*/ 1298 h 1522"/>
                <a:gd name="T6" fmla="*/ 547 w 2377"/>
                <a:gd name="T7" fmla="*/ 1077 h 1522"/>
                <a:gd name="T8" fmla="*/ 813 w 2377"/>
                <a:gd name="T9" fmla="*/ 878 h 1522"/>
                <a:gd name="T10" fmla="*/ 1292 w 2377"/>
                <a:gd name="T11" fmla="*/ 418 h 1522"/>
                <a:gd name="T12" fmla="*/ 1728 w 2377"/>
                <a:gd name="T13" fmla="*/ 693 h 1522"/>
                <a:gd name="T14" fmla="*/ 1938 w 2377"/>
                <a:gd name="T15" fmla="*/ 638 h 1522"/>
                <a:gd name="T16" fmla="*/ 2377 w 2377"/>
                <a:gd name="T17" fmla="*/ 1083 h 1522"/>
                <a:gd name="T18" fmla="*/ 1938 w 2377"/>
                <a:gd name="T19" fmla="*/ 1522 h 1522"/>
                <a:gd name="T20" fmla="*/ 603 w 2377"/>
                <a:gd name="T21" fmla="*/ 1227 h 1522"/>
                <a:gd name="T22" fmla="*/ 533 w 2377"/>
                <a:gd name="T23" fmla="*/ 1298 h 1522"/>
                <a:gd name="T24" fmla="*/ 603 w 2377"/>
                <a:gd name="T25" fmla="*/ 1368 h 1522"/>
                <a:gd name="T26" fmla="*/ 1938 w 2377"/>
                <a:gd name="T27" fmla="*/ 1368 h 1522"/>
                <a:gd name="T28" fmla="*/ 2222 w 2377"/>
                <a:gd name="T29" fmla="*/ 1083 h 1522"/>
                <a:gd name="T30" fmla="*/ 1938 w 2377"/>
                <a:gd name="T31" fmla="*/ 798 h 1522"/>
                <a:gd name="T32" fmla="*/ 1736 w 2377"/>
                <a:gd name="T33" fmla="*/ 873 h 1522"/>
                <a:gd name="T34" fmla="*/ 1637 w 2377"/>
                <a:gd name="T35" fmla="*/ 973 h 1522"/>
                <a:gd name="T36" fmla="*/ 1607 w 2377"/>
                <a:gd name="T37" fmla="*/ 834 h 1522"/>
                <a:gd name="T38" fmla="*/ 1292 w 2377"/>
                <a:gd name="T39" fmla="*/ 574 h 1522"/>
                <a:gd name="T40" fmla="*/ 967 w 2377"/>
                <a:gd name="T41" fmla="*/ 898 h 1522"/>
                <a:gd name="T42" fmla="*/ 967 w 2377"/>
                <a:gd name="T43" fmla="*/ 942 h 1522"/>
                <a:gd name="T44" fmla="*/ 982 w 2377"/>
                <a:gd name="T45" fmla="*/ 1048 h 1522"/>
                <a:gd name="T46" fmla="*/ 847 w 2377"/>
                <a:gd name="T47" fmla="*/ 1027 h 1522"/>
                <a:gd name="T48" fmla="*/ 682 w 2377"/>
                <a:gd name="T49" fmla="*/ 1162 h 1522"/>
                <a:gd name="T50" fmla="*/ 672 w 2377"/>
                <a:gd name="T51" fmla="*/ 1227 h 1522"/>
                <a:gd name="T52" fmla="*/ 607 w 2377"/>
                <a:gd name="T53" fmla="*/ 1227 h 1522"/>
                <a:gd name="T54" fmla="*/ 603 w 2377"/>
                <a:gd name="T55" fmla="*/ 1227 h 1522"/>
                <a:gd name="T56" fmla="*/ 755 w 2377"/>
                <a:gd name="T57" fmla="*/ 830 h 1522"/>
                <a:gd name="T58" fmla="*/ 1272 w 2377"/>
                <a:gd name="T59" fmla="*/ 350 h 1522"/>
                <a:gd name="T60" fmla="*/ 1755 w 2377"/>
                <a:gd name="T61" fmla="*/ 623 h 1522"/>
                <a:gd name="T62" fmla="*/ 1768 w 2377"/>
                <a:gd name="T63" fmla="*/ 615 h 1522"/>
                <a:gd name="T64" fmla="*/ 1772 w 2377"/>
                <a:gd name="T65" fmla="*/ 561 h 1522"/>
                <a:gd name="T66" fmla="*/ 1374 w 2377"/>
                <a:gd name="T67" fmla="*/ 194 h 1522"/>
                <a:gd name="T68" fmla="*/ 1189 w 2377"/>
                <a:gd name="T69" fmla="*/ 242 h 1522"/>
                <a:gd name="T70" fmla="*/ 805 w 2377"/>
                <a:gd name="T71" fmla="*/ 0 h 1522"/>
                <a:gd name="T72" fmla="*/ 384 w 2377"/>
                <a:gd name="T73" fmla="*/ 404 h 1522"/>
                <a:gd name="T74" fmla="*/ 150 w 2377"/>
                <a:gd name="T75" fmla="*/ 580 h 1522"/>
                <a:gd name="T76" fmla="*/ 0 w 2377"/>
                <a:gd name="T77" fmla="*/ 774 h 1522"/>
                <a:gd name="T78" fmla="*/ 199 w 2377"/>
                <a:gd name="T79" fmla="*/ 972 h 1522"/>
                <a:gd name="T80" fmla="*/ 529 w 2377"/>
                <a:gd name="T81" fmla="*/ 972 h 1522"/>
                <a:gd name="T82" fmla="*/ 755 w 2377"/>
                <a:gd name="T83" fmla="*/ 83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77" h="1522">
                  <a:moveTo>
                    <a:pt x="1938" y="1522"/>
                  </a:moveTo>
                  <a:cubicBezTo>
                    <a:pt x="603" y="1522"/>
                    <a:pt x="603" y="1522"/>
                    <a:pt x="603" y="1522"/>
                  </a:cubicBezTo>
                  <a:cubicBezTo>
                    <a:pt x="477" y="1522"/>
                    <a:pt x="377" y="1422"/>
                    <a:pt x="377" y="1298"/>
                  </a:cubicBezTo>
                  <a:cubicBezTo>
                    <a:pt x="377" y="1193"/>
                    <a:pt x="452" y="1102"/>
                    <a:pt x="547" y="1077"/>
                  </a:cubicBezTo>
                  <a:cubicBezTo>
                    <a:pt x="593" y="967"/>
                    <a:pt x="693" y="888"/>
                    <a:pt x="813" y="878"/>
                  </a:cubicBezTo>
                  <a:cubicBezTo>
                    <a:pt x="822" y="624"/>
                    <a:pt x="1032" y="418"/>
                    <a:pt x="1292" y="418"/>
                  </a:cubicBezTo>
                  <a:cubicBezTo>
                    <a:pt x="1477" y="418"/>
                    <a:pt x="1647" y="528"/>
                    <a:pt x="1728" y="693"/>
                  </a:cubicBezTo>
                  <a:cubicBezTo>
                    <a:pt x="1786" y="657"/>
                    <a:pt x="1861" y="638"/>
                    <a:pt x="1938" y="638"/>
                  </a:cubicBezTo>
                  <a:cubicBezTo>
                    <a:pt x="2177" y="638"/>
                    <a:pt x="2377" y="838"/>
                    <a:pt x="2377" y="1083"/>
                  </a:cubicBezTo>
                  <a:cubicBezTo>
                    <a:pt x="2377" y="1323"/>
                    <a:pt x="2177" y="1522"/>
                    <a:pt x="1938" y="1522"/>
                  </a:cubicBezTo>
                  <a:close/>
                  <a:moveTo>
                    <a:pt x="603" y="1227"/>
                  </a:moveTo>
                  <a:cubicBezTo>
                    <a:pt x="562" y="1227"/>
                    <a:pt x="533" y="1258"/>
                    <a:pt x="533" y="1298"/>
                  </a:cubicBezTo>
                  <a:cubicBezTo>
                    <a:pt x="533" y="1333"/>
                    <a:pt x="562" y="1368"/>
                    <a:pt x="603" y="1368"/>
                  </a:cubicBezTo>
                  <a:cubicBezTo>
                    <a:pt x="1938" y="1368"/>
                    <a:pt x="1938" y="1368"/>
                    <a:pt x="1938" y="1368"/>
                  </a:cubicBezTo>
                  <a:cubicBezTo>
                    <a:pt x="2092" y="1368"/>
                    <a:pt x="2222" y="1237"/>
                    <a:pt x="2222" y="1083"/>
                  </a:cubicBezTo>
                  <a:cubicBezTo>
                    <a:pt x="2222" y="923"/>
                    <a:pt x="2092" y="798"/>
                    <a:pt x="1938" y="798"/>
                  </a:cubicBezTo>
                  <a:cubicBezTo>
                    <a:pt x="1861" y="798"/>
                    <a:pt x="1792" y="823"/>
                    <a:pt x="1736" y="873"/>
                  </a:cubicBezTo>
                  <a:cubicBezTo>
                    <a:pt x="1637" y="973"/>
                    <a:pt x="1637" y="973"/>
                    <a:pt x="1637" y="973"/>
                  </a:cubicBezTo>
                  <a:cubicBezTo>
                    <a:pt x="1607" y="834"/>
                    <a:pt x="1607" y="834"/>
                    <a:pt x="1607" y="834"/>
                  </a:cubicBezTo>
                  <a:cubicBezTo>
                    <a:pt x="1576" y="682"/>
                    <a:pt x="1447" y="574"/>
                    <a:pt x="1292" y="574"/>
                  </a:cubicBezTo>
                  <a:cubicBezTo>
                    <a:pt x="1113" y="574"/>
                    <a:pt x="967" y="718"/>
                    <a:pt x="967" y="898"/>
                  </a:cubicBezTo>
                  <a:cubicBezTo>
                    <a:pt x="967" y="913"/>
                    <a:pt x="967" y="928"/>
                    <a:pt x="967" y="942"/>
                  </a:cubicBezTo>
                  <a:cubicBezTo>
                    <a:pt x="982" y="1048"/>
                    <a:pt x="982" y="1048"/>
                    <a:pt x="982" y="1048"/>
                  </a:cubicBezTo>
                  <a:cubicBezTo>
                    <a:pt x="908" y="1026"/>
                    <a:pt x="857" y="1027"/>
                    <a:pt x="847" y="1027"/>
                  </a:cubicBezTo>
                  <a:cubicBezTo>
                    <a:pt x="767" y="1027"/>
                    <a:pt x="697" y="1088"/>
                    <a:pt x="682" y="1162"/>
                  </a:cubicBezTo>
                  <a:cubicBezTo>
                    <a:pt x="672" y="1227"/>
                    <a:pt x="672" y="1227"/>
                    <a:pt x="672" y="1227"/>
                  </a:cubicBezTo>
                  <a:cubicBezTo>
                    <a:pt x="607" y="1227"/>
                    <a:pt x="607" y="1227"/>
                    <a:pt x="607" y="1227"/>
                  </a:cubicBezTo>
                  <a:cubicBezTo>
                    <a:pt x="603" y="1227"/>
                    <a:pt x="603" y="1227"/>
                    <a:pt x="603" y="1227"/>
                  </a:cubicBezTo>
                  <a:close/>
                  <a:moveTo>
                    <a:pt x="755" y="830"/>
                  </a:moveTo>
                  <a:cubicBezTo>
                    <a:pt x="765" y="578"/>
                    <a:pt x="991" y="361"/>
                    <a:pt x="1272" y="350"/>
                  </a:cubicBezTo>
                  <a:cubicBezTo>
                    <a:pt x="1468" y="343"/>
                    <a:pt x="1667" y="445"/>
                    <a:pt x="1755" y="623"/>
                  </a:cubicBezTo>
                  <a:cubicBezTo>
                    <a:pt x="1759" y="620"/>
                    <a:pt x="1764" y="617"/>
                    <a:pt x="1768" y="615"/>
                  </a:cubicBezTo>
                  <a:cubicBezTo>
                    <a:pt x="1771" y="597"/>
                    <a:pt x="1772" y="580"/>
                    <a:pt x="1772" y="561"/>
                  </a:cubicBezTo>
                  <a:cubicBezTo>
                    <a:pt x="1772" y="346"/>
                    <a:pt x="1584" y="194"/>
                    <a:pt x="1374" y="194"/>
                  </a:cubicBezTo>
                  <a:cubicBezTo>
                    <a:pt x="1307" y="194"/>
                    <a:pt x="1241" y="211"/>
                    <a:pt x="1189" y="242"/>
                  </a:cubicBezTo>
                  <a:cubicBezTo>
                    <a:pt x="1118" y="97"/>
                    <a:pt x="968" y="0"/>
                    <a:pt x="805" y="0"/>
                  </a:cubicBezTo>
                  <a:cubicBezTo>
                    <a:pt x="576" y="0"/>
                    <a:pt x="391" y="181"/>
                    <a:pt x="384" y="404"/>
                  </a:cubicBezTo>
                  <a:cubicBezTo>
                    <a:pt x="278" y="414"/>
                    <a:pt x="190" y="483"/>
                    <a:pt x="150" y="580"/>
                  </a:cubicBezTo>
                  <a:cubicBezTo>
                    <a:pt x="66" y="602"/>
                    <a:pt x="0" y="682"/>
                    <a:pt x="0" y="774"/>
                  </a:cubicBezTo>
                  <a:cubicBezTo>
                    <a:pt x="0" y="884"/>
                    <a:pt x="88" y="972"/>
                    <a:pt x="199" y="972"/>
                  </a:cubicBezTo>
                  <a:cubicBezTo>
                    <a:pt x="199" y="972"/>
                    <a:pt x="207" y="972"/>
                    <a:pt x="529" y="972"/>
                  </a:cubicBezTo>
                  <a:cubicBezTo>
                    <a:pt x="574" y="900"/>
                    <a:pt x="661" y="839"/>
                    <a:pt x="755" y="8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3015" tIns="31508" rIns="63015" bIns="315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9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675817" y="5753578"/>
            <a:ext cx="1183628" cy="604679"/>
            <a:chOff x="2637890" y="5389538"/>
            <a:chExt cx="1293928" cy="700913"/>
          </a:xfrm>
        </p:grpSpPr>
        <p:sp>
          <p:nvSpPr>
            <p:cNvPr id="68" name="TextBox 67"/>
            <p:cNvSpPr txBox="1"/>
            <p:nvPr/>
          </p:nvSpPr>
          <p:spPr>
            <a:xfrm>
              <a:off x="3379817" y="5546096"/>
              <a:ext cx="552001" cy="3096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85705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1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Field </a:t>
              </a:r>
              <a:br>
                <a:rPr kumimoji="0" lang="en-US" sz="96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96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gateways</a:t>
              </a:r>
            </a:p>
          </p:txBody>
        </p:sp>
        <p:sp>
          <p:nvSpPr>
            <p:cNvPr id="69" name="Freeform 58"/>
            <p:cNvSpPr>
              <a:spLocks noChangeAspect="1" noEditPoints="1"/>
            </p:cNvSpPr>
            <p:nvPr/>
          </p:nvSpPr>
          <p:spPr bwMode="black">
            <a:xfrm>
              <a:off x="2637890" y="5389538"/>
              <a:ext cx="653948" cy="700913"/>
            </a:xfrm>
            <a:custGeom>
              <a:avLst/>
              <a:gdLst>
                <a:gd name="T0" fmla="*/ 181 w 182"/>
                <a:gd name="T1" fmla="*/ 65 h 195"/>
                <a:gd name="T2" fmla="*/ 88 w 182"/>
                <a:gd name="T3" fmla="*/ 0 h 195"/>
                <a:gd name="T4" fmla="*/ 88 w 182"/>
                <a:gd name="T5" fmla="*/ 40 h 195"/>
                <a:gd name="T6" fmla="*/ 1 w 182"/>
                <a:gd name="T7" fmla="*/ 40 h 195"/>
                <a:gd name="T8" fmla="*/ 1 w 182"/>
                <a:gd name="T9" fmla="*/ 89 h 195"/>
                <a:gd name="T10" fmla="*/ 57 w 182"/>
                <a:gd name="T11" fmla="*/ 89 h 195"/>
                <a:gd name="T12" fmla="*/ 88 w 182"/>
                <a:gd name="T13" fmla="*/ 68 h 195"/>
                <a:gd name="T14" fmla="*/ 88 w 182"/>
                <a:gd name="T15" fmla="*/ 130 h 195"/>
                <a:gd name="T16" fmla="*/ 181 w 182"/>
                <a:gd name="T17" fmla="*/ 65 h 195"/>
                <a:gd name="T18" fmla="*/ 19 w 182"/>
                <a:gd name="T19" fmla="*/ 127 h 195"/>
                <a:gd name="T20" fmla="*/ 88 w 182"/>
                <a:gd name="T21" fmla="*/ 172 h 195"/>
                <a:gd name="T22" fmla="*/ 88 w 182"/>
                <a:gd name="T23" fmla="*/ 142 h 195"/>
                <a:gd name="T24" fmla="*/ 178 w 182"/>
                <a:gd name="T25" fmla="*/ 142 h 195"/>
                <a:gd name="T26" fmla="*/ 178 w 182"/>
                <a:gd name="T27" fmla="*/ 153 h 195"/>
                <a:gd name="T28" fmla="*/ 100 w 182"/>
                <a:gd name="T29" fmla="*/ 153 h 195"/>
                <a:gd name="T30" fmla="*/ 100 w 182"/>
                <a:gd name="T31" fmla="*/ 195 h 195"/>
                <a:gd name="T32" fmla="*/ 0 w 182"/>
                <a:gd name="T33" fmla="*/ 127 h 195"/>
                <a:gd name="T34" fmla="*/ 19 w 182"/>
                <a:gd name="T35" fmla="*/ 12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2" h="195">
                  <a:moveTo>
                    <a:pt x="181" y="65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181" y="65"/>
                    <a:pt x="181" y="65"/>
                    <a:pt x="181" y="65"/>
                  </a:cubicBezTo>
                  <a:close/>
                  <a:moveTo>
                    <a:pt x="19" y="127"/>
                  </a:moveTo>
                  <a:cubicBezTo>
                    <a:pt x="88" y="172"/>
                    <a:pt x="88" y="172"/>
                    <a:pt x="88" y="17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178" y="142"/>
                    <a:pt x="178" y="142"/>
                    <a:pt x="178" y="142"/>
                  </a:cubicBezTo>
                  <a:cubicBezTo>
                    <a:pt x="182" y="142"/>
                    <a:pt x="182" y="153"/>
                    <a:pt x="178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9" y="127"/>
                    <a:pt x="19" y="127"/>
                    <a:pt x="19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56721" tIns="28359" rIns="56721" bIns="283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2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66184" y="2650891"/>
            <a:ext cx="677123" cy="820256"/>
            <a:chOff x="818928" y="2289942"/>
            <a:chExt cx="740220" cy="950800"/>
          </a:xfrm>
        </p:grpSpPr>
        <p:sp>
          <p:nvSpPr>
            <p:cNvPr id="66" name="Freeform 34"/>
            <p:cNvSpPr>
              <a:spLocks noChangeAspect="1" noEditPoints="1"/>
            </p:cNvSpPr>
            <p:nvPr/>
          </p:nvSpPr>
          <p:spPr bwMode="auto">
            <a:xfrm>
              <a:off x="818928" y="2289942"/>
              <a:ext cx="740220" cy="728731"/>
            </a:xfrm>
            <a:custGeom>
              <a:avLst/>
              <a:gdLst>
                <a:gd name="T0" fmla="*/ 190 w 902"/>
                <a:gd name="T1" fmla="*/ 259 h 888"/>
                <a:gd name="T2" fmla="*/ 190 w 902"/>
                <a:gd name="T3" fmla="*/ 476 h 888"/>
                <a:gd name="T4" fmla="*/ 0 w 902"/>
                <a:gd name="T5" fmla="*/ 366 h 888"/>
                <a:gd name="T6" fmla="*/ 0 w 902"/>
                <a:gd name="T7" fmla="*/ 150 h 888"/>
                <a:gd name="T8" fmla="*/ 190 w 902"/>
                <a:gd name="T9" fmla="*/ 259 h 888"/>
                <a:gd name="T10" fmla="*/ 238 w 902"/>
                <a:gd name="T11" fmla="*/ 259 h 888"/>
                <a:gd name="T12" fmla="*/ 238 w 902"/>
                <a:gd name="T13" fmla="*/ 476 h 888"/>
                <a:gd name="T14" fmla="*/ 428 w 902"/>
                <a:gd name="T15" fmla="*/ 366 h 888"/>
                <a:gd name="T16" fmla="*/ 428 w 902"/>
                <a:gd name="T17" fmla="*/ 150 h 888"/>
                <a:gd name="T18" fmla="*/ 238 w 902"/>
                <a:gd name="T19" fmla="*/ 259 h 888"/>
                <a:gd name="T20" fmla="*/ 405 w 902"/>
                <a:gd name="T21" fmla="*/ 107 h 888"/>
                <a:gd name="T22" fmla="*/ 214 w 902"/>
                <a:gd name="T23" fmla="*/ 0 h 888"/>
                <a:gd name="T24" fmla="*/ 24 w 902"/>
                <a:gd name="T25" fmla="*/ 107 h 888"/>
                <a:gd name="T26" fmla="*/ 214 w 902"/>
                <a:gd name="T27" fmla="*/ 216 h 888"/>
                <a:gd name="T28" fmla="*/ 405 w 902"/>
                <a:gd name="T29" fmla="*/ 107 h 888"/>
                <a:gd name="T30" fmla="*/ 476 w 902"/>
                <a:gd name="T31" fmla="*/ 150 h 888"/>
                <a:gd name="T32" fmla="*/ 474 w 902"/>
                <a:gd name="T33" fmla="*/ 366 h 888"/>
                <a:gd name="T34" fmla="*/ 664 w 902"/>
                <a:gd name="T35" fmla="*/ 476 h 888"/>
                <a:gd name="T36" fmla="*/ 667 w 902"/>
                <a:gd name="T37" fmla="*/ 259 h 888"/>
                <a:gd name="T38" fmla="*/ 476 w 902"/>
                <a:gd name="T39" fmla="*/ 150 h 888"/>
                <a:gd name="T40" fmla="*/ 712 w 902"/>
                <a:gd name="T41" fmla="*/ 259 h 888"/>
                <a:gd name="T42" fmla="*/ 712 w 902"/>
                <a:gd name="T43" fmla="*/ 476 h 888"/>
                <a:gd name="T44" fmla="*/ 902 w 902"/>
                <a:gd name="T45" fmla="*/ 366 h 888"/>
                <a:gd name="T46" fmla="*/ 902 w 902"/>
                <a:gd name="T47" fmla="*/ 150 h 888"/>
                <a:gd name="T48" fmla="*/ 712 w 902"/>
                <a:gd name="T49" fmla="*/ 259 h 888"/>
                <a:gd name="T50" fmla="*/ 879 w 902"/>
                <a:gd name="T51" fmla="*/ 107 h 888"/>
                <a:gd name="T52" fmla="*/ 688 w 902"/>
                <a:gd name="T53" fmla="*/ 0 h 888"/>
                <a:gd name="T54" fmla="*/ 500 w 902"/>
                <a:gd name="T55" fmla="*/ 107 h 888"/>
                <a:gd name="T56" fmla="*/ 690 w 902"/>
                <a:gd name="T57" fmla="*/ 216 h 888"/>
                <a:gd name="T58" fmla="*/ 879 w 902"/>
                <a:gd name="T59" fmla="*/ 107 h 888"/>
                <a:gd name="T60" fmla="*/ 238 w 902"/>
                <a:gd name="T61" fmla="*/ 559 h 888"/>
                <a:gd name="T62" fmla="*/ 238 w 902"/>
                <a:gd name="T63" fmla="*/ 778 h 888"/>
                <a:gd name="T64" fmla="*/ 428 w 902"/>
                <a:gd name="T65" fmla="*/ 888 h 888"/>
                <a:gd name="T66" fmla="*/ 428 w 902"/>
                <a:gd name="T67" fmla="*/ 669 h 888"/>
                <a:gd name="T68" fmla="*/ 238 w 902"/>
                <a:gd name="T69" fmla="*/ 559 h 888"/>
                <a:gd name="T70" fmla="*/ 476 w 902"/>
                <a:gd name="T71" fmla="*/ 669 h 888"/>
                <a:gd name="T72" fmla="*/ 476 w 902"/>
                <a:gd name="T73" fmla="*/ 888 h 888"/>
                <a:gd name="T74" fmla="*/ 664 w 902"/>
                <a:gd name="T75" fmla="*/ 778 h 888"/>
                <a:gd name="T76" fmla="*/ 667 w 902"/>
                <a:gd name="T77" fmla="*/ 559 h 888"/>
                <a:gd name="T78" fmla="*/ 476 w 902"/>
                <a:gd name="T79" fmla="*/ 669 h 888"/>
                <a:gd name="T80" fmla="*/ 643 w 902"/>
                <a:gd name="T81" fmla="*/ 519 h 888"/>
                <a:gd name="T82" fmla="*/ 452 w 902"/>
                <a:gd name="T83" fmla="*/ 409 h 888"/>
                <a:gd name="T84" fmla="*/ 262 w 902"/>
                <a:gd name="T85" fmla="*/ 519 h 888"/>
                <a:gd name="T86" fmla="*/ 452 w 902"/>
                <a:gd name="T87" fmla="*/ 628 h 888"/>
                <a:gd name="T88" fmla="*/ 643 w 902"/>
                <a:gd name="T89" fmla="*/ 51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2" h="888">
                  <a:moveTo>
                    <a:pt x="190" y="259"/>
                  </a:moveTo>
                  <a:lnTo>
                    <a:pt x="190" y="476"/>
                  </a:lnTo>
                  <a:lnTo>
                    <a:pt x="0" y="366"/>
                  </a:lnTo>
                  <a:lnTo>
                    <a:pt x="0" y="150"/>
                  </a:lnTo>
                  <a:lnTo>
                    <a:pt x="190" y="259"/>
                  </a:lnTo>
                  <a:close/>
                  <a:moveTo>
                    <a:pt x="238" y="259"/>
                  </a:moveTo>
                  <a:lnTo>
                    <a:pt x="238" y="476"/>
                  </a:lnTo>
                  <a:lnTo>
                    <a:pt x="428" y="366"/>
                  </a:lnTo>
                  <a:lnTo>
                    <a:pt x="428" y="150"/>
                  </a:lnTo>
                  <a:lnTo>
                    <a:pt x="238" y="259"/>
                  </a:lnTo>
                  <a:close/>
                  <a:moveTo>
                    <a:pt x="405" y="107"/>
                  </a:moveTo>
                  <a:lnTo>
                    <a:pt x="214" y="0"/>
                  </a:lnTo>
                  <a:lnTo>
                    <a:pt x="24" y="107"/>
                  </a:lnTo>
                  <a:lnTo>
                    <a:pt x="214" y="216"/>
                  </a:lnTo>
                  <a:lnTo>
                    <a:pt x="405" y="107"/>
                  </a:lnTo>
                  <a:close/>
                  <a:moveTo>
                    <a:pt x="476" y="150"/>
                  </a:moveTo>
                  <a:lnTo>
                    <a:pt x="474" y="366"/>
                  </a:lnTo>
                  <a:lnTo>
                    <a:pt x="664" y="476"/>
                  </a:lnTo>
                  <a:lnTo>
                    <a:pt x="667" y="259"/>
                  </a:lnTo>
                  <a:lnTo>
                    <a:pt x="476" y="150"/>
                  </a:lnTo>
                  <a:close/>
                  <a:moveTo>
                    <a:pt x="712" y="259"/>
                  </a:moveTo>
                  <a:lnTo>
                    <a:pt x="712" y="476"/>
                  </a:lnTo>
                  <a:lnTo>
                    <a:pt x="902" y="366"/>
                  </a:lnTo>
                  <a:lnTo>
                    <a:pt x="902" y="150"/>
                  </a:lnTo>
                  <a:lnTo>
                    <a:pt x="712" y="259"/>
                  </a:lnTo>
                  <a:close/>
                  <a:moveTo>
                    <a:pt x="879" y="107"/>
                  </a:moveTo>
                  <a:lnTo>
                    <a:pt x="688" y="0"/>
                  </a:lnTo>
                  <a:lnTo>
                    <a:pt x="500" y="107"/>
                  </a:lnTo>
                  <a:lnTo>
                    <a:pt x="690" y="216"/>
                  </a:lnTo>
                  <a:lnTo>
                    <a:pt x="879" y="107"/>
                  </a:lnTo>
                  <a:close/>
                  <a:moveTo>
                    <a:pt x="238" y="559"/>
                  </a:moveTo>
                  <a:lnTo>
                    <a:pt x="238" y="778"/>
                  </a:lnTo>
                  <a:lnTo>
                    <a:pt x="428" y="888"/>
                  </a:lnTo>
                  <a:lnTo>
                    <a:pt x="428" y="669"/>
                  </a:lnTo>
                  <a:lnTo>
                    <a:pt x="238" y="559"/>
                  </a:lnTo>
                  <a:close/>
                  <a:moveTo>
                    <a:pt x="476" y="669"/>
                  </a:moveTo>
                  <a:lnTo>
                    <a:pt x="476" y="888"/>
                  </a:lnTo>
                  <a:lnTo>
                    <a:pt x="664" y="778"/>
                  </a:lnTo>
                  <a:lnTo>
                    <a:pt x="667" y="559"/>
                  </a:lnTo>
                  <a:lnTo>
                    <a:pt x="476" y="669"/>
                  </a:lnTo>
                  <a:close/>
                  <a:moveTo>
                    <a:pt x="643" y="519"/>
                  </a:moveTo>
                  <a:lnTo>
                    <a:pt x="452" y="409"/>
                  </a:lnTo>
                  <a:lnTo>
                    <a:pt x="262" y="519"/>
                  </a:lnTo>
                  <a:lnTo>
                    <a:pt x="452" y="628"/>
                  </a:lnTo>
                  <a:lnTo>
                    <a:pt x="643" y="5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3015" tIns="31508" rIns="63015" bIns="315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9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21040" y="3085922"/>
              <a:ext cx="735999" cy="1548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85705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13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Applications</a:t>
              </a:r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793760" y="3929102"/>
            <a:ext cx="1421973" cy="473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24" tIns="63015" rIns="100824" bIns="630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57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1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MS PGothic" charset="0"/>
              </a:rPr>
              <a:t>Legacy IOT </a:t>
            </a:r>
            <a:br>
              <a:rPr kumimoji="0" lang="en-US" sz="8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MS PGothic" charset="0"/>
              </a:rPr>
            </a:br>
            <a:r>
              <a:rPr kumimoji="0" lang="en-US" sz="8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MS PGothic" charset="0"/>
              </a:rPr>
              <a:t>(custom protocols)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93760" y="4560176"/>
            <a:ext cx="1421973" cy="473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24" tIns="63015" rIns="100824" bIns="630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57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1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MS PGothic" charset="0"/>
              </a:rPr>
              <a:t>Devices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93760" y="5191254"/>
            <a:ext cx="1421973" cy="473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24" tIns="63015" rIns="100824" bIns="630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57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1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MS PGothic" charset="0"/>
              </a:rPr>
              <a:t>IP-capable devices</a:t>
            </a:r>
            <a:br>
              <a:rPr kumimoji="0" lang="en-US" sz="8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MS PGothic" charset="0"/>
              </a:rPr>
            </a:br>
            <a:r>
              <a:rPr kumimoji="0" lang="en-US" sz="8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MS PGothic" charset="0"/>
              </a:rPr>
              <a:t>(Windows/Linux)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93760" y="5822331"/>
            <a:ext cx="1421973" cy="473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24" tIns="63015" rIns="100824" bIns="6301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57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1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MS PGothic" charset="0"/>
              </a:rPr>
              <a:t>Low-power devices (RTOS)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0106646" y="3190782"/>
            <a:ext cx="1135967" cy="1966740"/>
            <a:chOff x="10592485" y="2741100"/>
            <a:chExt cx="1241819" cy="2279753"/>
          </a:xfrm>
        </p:grpSpPr>
        <p:grpSp>
          <p:nvGrpSpPr>
            <p:cNvPr id="57" name="Group 56"/>
            <p:cNvGrpSpPr/>
            <p:nvPr/>
          </p:nvGrpSpPr>
          <p:grpSpPr>
            <a:xfrm>
              <a:off x="10800403" y="3133356"/>
              <a:ext cx="1033901" cy="892537"/>
              <a:chOff x="10800403" y="3103906"/>
              <a:chExt cx="1033901" cy="892537"/>
            </a:xfrm>
          </p:grpSpPr>
          <p:sp>
            <p:nvSpPr>
              <p:cNvPr id="64" name="Freeform 8"/>
              <p:cNvSpPr>
                <a:spLocks noChangeAspect="1" noEditPoints="1"/>
              </p:cNvSpPr>
              <p:nvPr/>
            </p:nvSpPr>
            <p:spPr bwMode="black">
              <a:xfrm>
                <a:off x="10912547" y="3103906"/>
                <a:ext cx="703634" cy="703451"/>
              </a:xfrm>
              <a:custGeom>
                <a:avLst/>
                <a:gdLst>
                  <a:gd name="T0" fmla="*/ 226 w 300"/>
                  <a:gd name="T1" fmla="*/ 193 h 300"/>
                  <a:gd name="T2" fmla="*/ 233 w 300"/>
                  <a:gd name="T3" fmla="*/ 157 h 300"/>
                  <a:gd name="T4" fmla="*/ 233 w 300"/>
                  <a:gd name="T5" fmla="*/ 128 h 300"/>
                  <a:gd name="T6" fmla="*/ 142 w 300"/>
                  <a:gd name="T7" fmla="*/ 51 h 300"/>
                  <a:gd name="T8" fmla="*/ 52 w 300"/>
                  <a:gd name="T9" fmla="*/ 128 h 300"/>
                  <a:gd name="T10" fmla="*/ 52 w 300"/>
                  <a:gd name="T11" fmla="*/ 157 h 300"/>
                  <a:gd name="T12" fmla="*/ 142 w 300"/>
                  <a:gd name="T13" fmla="*/ 234 h 300"/>
                  <a:gd name="T14" fmla="*/ 183 w 300"/>
                  <a:gd name="T15" fmla="*/ 224 h 300"/>
                  <a:gd name="T16" fmla="*/ 193 w 300"/>
                  <a:gd name="T17" fmla="*/ 226 h 300"/>
                  <a:gd name="T18" fmla="*/ 270 w 300"/>
                  <a:gd name="T19" fmla="*/ 300 h 300"/>
                  <a:gd name="T20" fmla="*/ 298 w 300"/>
                  <a:gd name="T21" fmla="*/ 275 h 300"/>
                  <a:gd name="T22" fmla="*/ 206 w 300"/>
                  <a:gd name="T23" fmla="*/ 157 h 300"/>
                  <a:gd name="T24" fmla="*/ 142 w 300"/>
                  <a:gd name="T25" fmla="*/ 208 h 300"/>
                  <a:gd name="T26" fmla="*/ 78 w 300"/>
                  <a:gd name="T27" fmla="*/ 157 h 300"/>
                  <a:gd name="T28" fmla="*/ 78 w 300"/>
                  <a:gd name="T29" fmla="*/ 128 h 300"/>
                  <a:gd name="T30" fmla="*/ 142 w 300"/>
                  <a:gd name="T31" fmla="*/ 77 h 300"/>
                  <a:gd name="T32" fmla="*/ 206 w 300"/>
                  <a:gd name="T33" fmla="*/ 128 h 300"/>
                  <a:gd name="T34" fmla="*/ 206 w 300"/>
                  <a:gd name="T35" fmla="*/ 157 h 300"/>
                  <a:gd name="T36" fmla="*/ 197 w 300"/>
                  <a:gd name="T37" fmla="*/ 142 h 300"/>
                  <a:gd name="T38" fmla="*/ 156 w 300"/>
                  <a:gd name="T39" fmla="*/ 157 h 300"/>
                  <a:gd name="T40" fmla="*/ 142 w 300"/>
                  <a:gd name="T41" fmla="*/ 197 h 300"/>
                  <a:gd name="T42" fmla="*/ 128 w 300"/>
                  <a:gd name="T43" fmla="*/ 157 h 300"/>
                  <a:gd name="T44" fmla="*/ 87 w 300"/>
                  <a:gd name="T45" fmla="*/ 142 h 300"/>
                  <a:gd name="T46" fmla="*/ 128 w 300"/>
                  <a:gd name="T47" fmla="*/ 128 h 300"/>
                  <a:gd name="T48" fmla="*/ 142 w 300"/>
                  <a:gd name="T49" fmla="*/ 88 h 300"/>
                  <a:gd name="T50" fmla="*/ 156 w 300"/>
                  <a:gd name="T51" fmla="*/ 128 h 300"/>
                  <a:gd name="T52" fmla="*/ 142 w 300"/>
                  <a:gd name="T53" fmla="*/ 40 h 300"/>
                  <a:gd name="T54" fmla="*/ 128 w 300"/>
                  <a:gd name="T55" fmla="*/ 0 h 300"/>
                  <a:gd name="T56" fmla="*/ 156 w 300"/>
                  <a:gd name="T57" fmla="*/ 41 h 300"/>
                  <a:gd name="T58" fmla="*/ 40 w 300"/>
                  <a:gd name="T59" fmla="*/ 142 h 300"/>
                  <a:gd name="T60" fmla="*/ 0 w 300"/>
                  <a:gd name="T61" fmla="*/ 157 h 300"/>
                  <a:gd name="T62" fmla="*/ 41 w 300"/>
                  <a:gd name="T63" fmla="*/ 128 h 300"/>
                  <a:gd name="T64" fmla="*/ 142 w 300"/>
                  <a:gd name="T65" fmla="*/ 245 h 300"/>
                  <a:gd name="T66" fmla="*/ 156 w 300"/>
                  <a:gd name="T67" fmla="*/ 285 h 300"/>
                  <a:gd name="T68" fmla="*/ 128 w 300"/>
                  <a:gd name="T69" fmla="*/ 244 h 300"/>
                  <a:gd name="T70" fmla="*/ 245 w 300"/>
                  <a:gd name="T71" fmla="*/ 142 h 300"/>
                  <a:gd name="T72" fmla="*/ 285 w 300"/>
                  <a:gd name="T73" fmla="*/ 128 h 300"/>
                  <a:gd name="T74" fmla="*/ 243 w 300"/>
                  <a:gd name="T75" fmla="*/ 15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0" h="300">
                    <a:moveTo>
                      <a:pt x="298" y="266"/>
                    </a:moveTo>
                    <a:cubicBezTo>
                      <a:pt x="226" y="193"/>
                      <a:pt x="226" y="193"/>
                      <a:pt x="226" y="193"/>
                    </a:cubicBezTo>
                    <a:cubicBezTo>
                      <a:pt x="223" y="191"/>
                      <a:pt x="222" y="186"/>
                      <a:pt x="224" y="183"/>
                    </a:cubicBezTo>
                    <a:cubicBezTo>
                      <a:pt x="228" y="175"/>
                      <a:pt x="231" y="166"/>
                      <a:pt x="233" y="157"/>
                    </a:cubicBezTo>
                    <a:cubicBezTo>
                      <a:pt x="233" y="152"/>
                      <a:pt x="234" y="147"/>
                      <a:pt x="234" y="142"/>
                    </a:cubicBezTo>
                    <a:cubicBezTo>
                      <a:pt x="234" y="138"/>
                      <a:pt x="233" y="133"/>
                      <a:pt x="233" y="128"/>
                    </a:cubicBezTo>
                    <a:cubicBezTo>
                      <a:pt x="227" y="89"/>
                      <a:pt x="196" y="58"/>
                      <a:pt x="156" y="52"/>
                    </a:cubicBezTo>
                    <a:cubicBezTo>
                      <a:pt x="152" y="51"/>
                      <a:pt x="147" y="51"/>
                      <a:pt x="142" y="51"/>
                    </a:cubicBezTo>
                    <a:cubicBezTo>
                      <a:pt x="137" y="51"/>
                      <a:pt x="133" y="51"/>
                      <a:pt x="128" y="52"/>
                    </a:cubicBezTo>
                    <a:cubicBezTo>
                      <a:pt x="89" y="58"/>
                      <a:pt x="58" y="89"/>
                      <a:pt x="52" y="128"/>
                    </a:cubicBezTo>
                    <a:cubicBezTo>
                      <a:pt x="51" y="133"/>
                      <a:pt x="51" y="138"/>
                      <a:pt x="51" y="142"/>
                    </a:cubicBezTo>
                    <a:cubicBezTo>
                      <a:pt x="51" y="147"/>
                      <a:pt x="51" y="152"/>
                      <a:pt x="52" y="157"/>
                    </a:cubicBezTo>
                    <a:cubicBezTo>
                      <a:pt x="58" y="196"/>
                      <a:pt x="89" y="227"/>
                      <a:pt x="128" y="233"/>
                    </a:cubicBezTo>
                    <a:cubicBezTo>
                      <a:pt x="133" y="234"/>
                      <a:pt x="137" y="234"/>
                      <a:pt x="142" y="234"/>
                    </a:cubicBezTo>
                    <a:cubicBezTo>
                      <a:pt x="147" y="234"/>
                      <a:pt x="152" y="234"/>
                      <a:pt x="156" y="233"/>
                    </a:cubicBezTo>
                    <a:cubicBezTo>
                      <a:pt x="166" y="231"/>
                      <a:pt x="175" y="228"/>
                      <a:pt x="183" y="224"/>
                    </a:cubicBezTo>
                    <a:cubicBezTo>
                      <a:pt x="184" y="224"/>
                      <a:pt x="185" y="223"/>
                      <a:pt x="187" y="223"/>
                    </a:cubicBezTo>
                    <a:cubicBezTo>
                      <a:pt x="189" y="223"/>
                      <a:pt x="192" y="224"/>
                      <a:pt x="193" y="226"/>
                    </a:cubicBezTo>
                    <a:cubicBezTo>
                      <a:pt x="265" y="298"/>
                      <a:pt x="265" y="298"/>
                      <a:pt x="265" y="298"/>
                    </a:cubicBezTo>
                    <a:cubicBezTo>
                      <a:pt x="267" y="299"/>
                      <a:pt x="268" y="300"/>
                      <a:pt x="270" y="300"/>
                    </a:cubicBezTo>
                    <a:cubicBezTo>
                      <a:pt x="272" y="300"/>
                      <a:pt x="273" y="299"/>
                      <a:pt x="275" y="298"/>
                    </a:cubicBezTo>
                    <a:cubicBezTo>
                      <a:pt x="298" y="275"/>
                      <a:pt x="298" y="275"/>
                      <a:pt x="298" y="275"/>
                    </a:cubicBezTo>
                    <a:cubicBezTo>
                      <a:pt x="300" y="272"/>
                      <a:pt x="300" y="268"/>
                      <a:pt x="298" y="266"/>
                    </a:cubicBezTo>
                    <a:close/>
                    <a:moveTo>
                      <a:pt x="206" y="157"/>
                    </a:moveTo>
                    <a:cubicBezTo>
                      <a:pt x="201" y="181"/>
                      <a:pt x="181" y="201"/>
                      <a:pt x="156" y="206"/>
                    </a:cubicBezTo>
                    <a:cubicBezTo>
                      <a:pt x="152" y="207"/>
                      <a:pt x="147" y="208"/>
                      <a:pt x="142" y="208"/>
                    </a:cubicBezTo>
                    <a:cubicBezTo>
                      <a:pt x="137" y="208"/>
                      <a:pt x="133" y="207"/>
                      <a:pt x="128" y="206"/>
                    </a:cubicBezTo>
                    <a:cubicBezTo>
                      <a:pt x="103" y="201"/>
                      <a:pt x="84" y="181"/>
                      <a:pt x="78" y="157"/>
                    </a:cubicBezTo>
                    <a:cubicBezTo>
                      <a:pt x="77" y="152"/>
                      <a:pt x="77" y="147"/>
                      <a:pt x="77" y="142"/>
                    </a:cubicBezTo>
                    <a:cubicBezTo>
                      <a:pt x="77" y="138"/>
                      <a:pt x="77" y="133"/>
                      <a:pt x="78" y="128"/>
                    </a:cubicBezTo>
                    <a:cubicBezTo>
                      <a:pt x="84" y="103"/>
                      <a:pt x="103" y="84"/>
                      <a:pt x="128" y="79"/>
                    </a:cubicBezTo>
                    <a:cubicBezTo>
                      <a:pt x="133" y="78"/>
                      <a:pt x="137" y="77"/>
                      <a:pt x="142" y="77"/>
                    </a:cubicBezTo>
                    <a:cubicBezTo>
                      <a:pt x="147" y="77"/>
                      <a:pt x="152" y="78"/>
                      <a:pt x="156" y="79"/>
                    </a:cubicBezTo>
                    <a:cubicBezTo>
                      <a:pt x="181" y="84"/>
                      <a:pt x="201" y="103"/>
                      <a:pt x="206" y="128"/>
                    </a:cubicBezTo>
                    <a:cubicBezTo>
                      <a:pt x="207" y="133"/>
                      <a:pt x="208" y="138"/>
                      <a:pt x="208" y="142"/>
                    </a:cubicBezTo>
                    <a:cubicBezTo>
                      <a:pt x="208" y="147"/>
                      <a:pt x="207" y="152"/>
                      <a:pt x="206" y="157"/>
                    </a:cubicBezTo>
                    <a:close/>
                    <a:moveTo>
                      <a:pt x="195" y="128"/>
                    </a:moveTo>
                    <a:cubicBezTo>
                      <a:pt x="196" y="133"/>
                      <a:pt x="197" y="138"/>
                      <a:pt x="197" y="142"/>
                    </a:cubicBezTo>
                    <a:cubicBezTo>
                      <a:pt x="197" y="147"/>
                      <a:pt x="196" y="152"/>
                      <a:pt x="195" y="157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95"/>
                      <a:pt x="156" y="195"/>
                      <a:pt x="156" y="195"/>
                    </a:cubicBezTo>
                    <a:cubicBezTo>
                      <a:pt x="152" y="197"/>
                      <a:pt x="147" y="197"/>
                      <a:pt x="142" y="197"/>
                    </a:cubicBezTo>
                    <a:cubicBezTo>
                      <a:pt x="137" y="197"/>
                      <a:pt x="133" y="197"/>
                      <a:pt x="128" y="195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89" y="157"/>
                      <a:pt x="89" y="157"/>
                      <a:pt x="89" y="157"/>
                    </a:cubicBezTo>
                    <a:cubicBezTo>
                      <a:pt x="88" y="152"/>
                      <a:pt x="87" y="147"/>
                      <a:pt x="87" y="142"/>
                    </a:cubicBezTo>
                    <a:cubicBezTo>
                      <a:pt x="87" y="138"/>
                      <a:pt x="88" y="133"/>
                      <a:pt x="89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8" y="90"/>
                      <a:pt x="128" y="90"/>
                      <a:pt x="128" y="90"/>
                    </a:cubicBezTo>
                    <a:cubicBezTo>
                      <a:pt x="133" y="88"/>
                      <a:pt x="137" y="88"/>
                      <a:pt x="142" y="88"/>
                    </a:cubicBezTo>
                    <a:cubicBezTo>
                      <a:pt x="147" y="88"/>
                      <a:pt x="152" y="88"/>
                      <a:pt x="156" y="90"/>
                    </a:cubicBezTo>
                    <a:cubicBezTo>
                      <a:pt x="156" y="128"/>
                      <a:pt x="156" y="128"/>
                      <a:pt x="156" y="128"/>
                    </a:cubicBezTo>
                    <a:lnTo>
                      <a:pt x="195" y="128"/>
                    </a:lnTo>
                    <a:close/>
                    <a:moveTo>
                      <a:pt x="142" y="40"/>
                    </a:moveTo>
                    <a:cubicBezTo>
                      <a:pt x="137" y="40"/>
                      <a:pt x="133" y="41"/>
                      <a:pt x="128" y="41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2" y="41"/>
                      <a:pt x="147" y="40"/>
                      <a:pt x="142" y="40"/>
                    </a:cubicBezTo>
                    <a:close/>
                    <a:moveTo>
                      <a:pt x="40" y="142"/>
                    </a:moveTo>
                    <a:cubicBezTo>
                      <a:pt x="40" y="147"/>
                      <a:pt x="40" y="152"/>
                      <a:pt x="41" y="157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41" y="128"/>
                      <a:pt x="41" y="128"/>
                      <a:pt x="41" y="128"/>
                    </a:cubicBezTo>
                    <a:cubicBezTo>
                      <a:pt x="40" y="133"/>
                      <a:pt x="40" y="138"/>
                      <a:pt x="40" y="142"/>
                    </a:cubicBezTo>
                    <a:close/>
                    <a:moveTo>
                      <a:pt x="142" y="245"/>
                    </a:moveTo>
                    <a:cubicBezTo>
                      <a:pt x="147" y="245"/>
                      <a:pt x="152" y="244"/>
                      <a:pt x="156" y="244"/>
                    </a:cubicBezTo>
                    <a:cubicBezTo>
                      <a:pt x="156" y="285"/>
                      <a:pt x="156" y="285"/>
                      <a:pt x="156" y="285"/>
                    </a:cubicBezTo>
                    <a:cubicBezTo>
                      <a:pt x="128" y="285"/>
                      <a:pt x="128" y="285"/>
                      <a:pt x="128" y="285"/>
                    </a:cubicBezTo>
                    <a:cubicBezTo>
                      <a:pt x="128" y="244"/>
                      <a:pt x="128" y="244"/>
                      <a:pt x="128" y="244"/>
                    </a:cubicBezTo>
                    <a:cubicBezTo>
                      <a:pt x="133" y="244"/>
                      <a:pt x="137" y="245"/>
                      <a:pt x="142" y="245"/>
                    </a:cubicBezTo>
                    <a:close/>
                    <a:moveTo>
                      <a:pt x="245" y="142"/>
                    </a:moveTo>
                    <a:cubicBezTo>
                      <a:pt x="245" y="138"/>
                      <a:pt x="244" y="133"/>
                      <a:pt x="243" y="128"/>
                    </a:cubicBezTo>
                    <a:cubicBezTo>
                      <a:pt x="285" y="128"/>
                      <a:pt x="285" y="128"/>
                      <a:pt x="285" y="128"/>
                    </a:cubicBezTo>
                    <a:cubicBezTo>
                      <a:pt x="285" y="157"/>
                      <a:pt x="285" y="157"/>
                      <a:pt x="285" y="157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4" y="152"/>
                      <a:pt x="245" y="147"/>
                      <a:pt x="245" y="1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6721" tIns="28359" rIns="56721" bIns="283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570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2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0800403" y="3841623"/>
                <a:ext cx="1033901" cy="154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1400">
                    <a:gradFill>
                      <a:gsLst>
                        <a:gs pos="2917">
                          <a:schemeClr val="tx2"/>
                        </a:gs>
                        <a:gs pos="30000">
                          <a:schemeClr val="tx2"/>
                        </a:gs>
                      </a:gsLst>
                      <a:lin ang="5400000" scaled="0"/>
                    </a:gradFill>
                    <a:latin typeface="+mn-lt"/>
                  </a:defRPr>
                </a:lvl1pPr>
              </a:lstStyle>
              <a:p>
                <a:pPr marL="0" marR="0" lvl="0" indent="0" algn="l" defTabSz="85705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4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188F"/>
                        </a:gs>
                        <a:gs pos="30000">
                          <a:srgbClr val="00188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Search and query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0724204" y="4866033"/>
              <a:ext cx="1074206" cy="1548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gradFill>
                    <a:gsLst>
                      <a:gs pos="2917">
                        <a:schemeClr val="tx2"/>
                      </a:gs>
                      <a:gs pos="30000">
                        <a:schemeClr val="tx2"/>
                      </a:gs>
                    </a:gsLst>
                    <a:lin ang="5400000" scaled="0"/>
                  </a:gradFill>
                  <a:latin typeface="+mn-lt"/>
                </a:defRPr>
              </a:lvl1pPr>
            </a:lstStyle>
            <a:p>
              <a:pPr marL="0" marR="0" lvl="0" indent="0" algn="l" defTabSz="85705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Cortana Analytics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592485" y="2741100"/>
              <a:ext cx="1228415" cy="1548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gradFill>
                    <a:gsLst>
                      <a:gs pos="2917">
                        <a:schemeClr val="tx2"/>
                      </a:gs>
                      <a:gs pos="30000">
                        <a:schemeClr val="tx2"/>
                      </a:gs>
                    </a:gsLst>
                    <a:lin ang="5400000" scaled="0"/>
                  </a:gradFill>
                  <a:latin typeface="+mn-lt"/>
                </a:defRPr>
              </a:lvl1pPr>
            </a:lstStyle>
            <a:p>
              <a:pPr marL="0" marR="0" lvl="0" indent="0" algn="l" defTabSz="85705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4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PowerBI</a:t>
              </a:r>
              <a:r>
                <a:rPr kumimoji="0" lang="en-US" sz="964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Dashboards</a:t>
              </a:r>
            </a:p>
          </p:txBody>
        </p:sp>
      </p:grpSp>
      <p:sp>
        <p:nvSpPr>
          <p:cNvPr id="24" name="Freeform 38"/>
          <p:cNvSpPr>
            <a:spLocks noEditPoints="1"/>
          </p:cNvSpPr>
          <p:nvPr/>
        </p:nvSpPr>
        <p:spPr bwMode="auto">
          <a:xfrm>
            <a:off x="8823425" y="3123116"/>
            <a:ext cx="755972" cy="2880206"/>
          </a:xfrm>
          <a:custGeom>
            <a:avLst/>
            <a:gdLst>
              <a:gd name="T0" fmla="*/ 792 w 792"/>
              <a:gd name="T1" fmla="*/ 144 h 2588"/>
              <a:gd name="T2" fmla="*/ 396 w 792"/>
              <a:gd name="T3" fmla="*/ 0 h 2588"/>
              <a:gd name="T4" fmla="*/ 0 w 792"/>
              <a:gd name="T5" fmla="*/ 144 h 2588"/>
              <a:gd name="T6" fmla="*/ 0 w 792"/>
              <a:gd name="T7" fmla="*/ 792 h 2588"/>
              <a:gd name="T8" fmla="*/ 396 w 792"/>
              <a:gd name="T9" fmla="*/ 936 h 2588"/>
              <a:gd name="T10" fmla="*/ 792 w 792"/>
              <a:gd name="T11" fmla="*/ 792 h 2588"/>
              <a:gd name="T12" fmla="*/ 792 w 792"/>
              <a:gd name="T13" fmla="*/ 792 h 2588"/>
              <a:gd name="T14" fmla="*/ 792 w 792"/>
              <a:gd name="T15" fmla="*/ 144 h 2588"/>
              <a:gd name="T16" fmla="*/ 396 w 792"/>
              <a:gd name="T17" fmla="*/ 241 h 2588"/>
              <a:gd name="T18" fmla="*/ 65 w 792"/>
              <a:gd name="T19" fmla="*/ 144 h 2588"/>
              <a:gd name="T20" fmla="*/ 396 w 792"/>
              <a:gd name="T21" fmla="*/ 47 h 2588"/>
              <a:gd name="T22" fmla="*/ 728 w 792"/>
              <a:gd name="T23" fmla="*/ 144 h 2588"/>
              <a:gd name="T24" fmla="*/ 396 w 792"/>
              <a:gd name="T25" fmla="*/ 241 h 2588"/>
              <a:gd name="T26" fmla="*/ 792 w 792"/>
              <a:gd name="T27" fmla="*/ 970 h 2588"/>
              <a:gd name="T28" fmla="*/ 792 w 792"/>
              <a:gd name="T29" fmla="*/ 970 h 2588"/>
              <a:gd name="T30" fmla="*/ 792 w 792"/>
              <a:gd name="T31" fmla="*/ 1618 h 2588"/>
              <a:gd name="T32" fmla="*/ 792 w 792"/>
              <a:gd name="T33" fmla="*/ 1618 h 2588"/>
              <a:gd name="T34" fmla="*/ 396 w 792"/>
              <a:gd name="T35" fmla="*/ 1762 h 2588"/>
              <a:gd name="T36" fmla="*/ 0 w 792"/>
              <a:gd name="T37" fmla="*/ 1618 h 2588"/>
              <a:gd name="T38" fmla="*/ 0 w 792"/>
              <a:gd name="T39" fmla="*/ 970 h 2588"/>
              <a:gd name="T40" fmla="*/ 30 w 792"/>
              <a:gd name="T41" fmla="*/ 915 h 2588"/>
              <a:gd name="T42" fmla="*/ 97 w 792"/>
              <a:gd name="T43" fmla="*/ 946 h 2588"/>
              <a:gd name="T44" fmla="*/ 396 w 792"/>
              <a:gd name="T45" fmla="*/ 992 h 2588"/>
              <a:gd name="T46" fmla="*/ 696 w 792"/>
              <a:gd name="T47" fmla="*/ 946 h 2588"/>
              <a:gd name="T48" fmla="*/ 763 w 792"/>
              <a:gd name="T49" fmla="*/ 915 h 2588"/>
              <a:gd name="T50" fmla="*/ 792 w 792"/>
              <a:gd name="T51" fmla="*/ 970 h 2588"/>
              <a:gd name="T52" fmla="*/ 792 w 792"/>
              <a:gd name="T53" fmla="*/ 1796 h 2588"/>
              <a:gd name="T54" fmla="*/ 792 w 792"/>
              <a:gd name="T55" fmla="*/ 1796 h 2588"/>
              <a:gd name="T56" fmla="*/ 792 w 792"/>
              <a:gd name="T57" fmla="*/ 2444 h 2588"/>
              <a:gd name="T58" fmla="*/ 792 w 792"/>
              <a:gd name="T59" fmla="*/ 2444 h 2588"/>
              <a:gd name="T60" fmla="*/ 396 w 792"/>
              <a:gd name="T61" fmla="*/ 2588 h 2588"/>
              <a:gd name="T62" fmla="*/ 0 w 792"/>
              <a:gd name="T63" fmla="*/ 2444 h 2588"/>
              <a:gd name="T64" fmla="*/ 0 w 792"/>
              <a:gd name="T65" fmla="*/ 1796 h 2588"/>
              <a:gd name="T66" fmla="*/ 30 w 792"/>
              <a:gd name="T67" fmla="*/ 1741 h 2588"/>
              <a:gd name="T68" fmla="*/ 97 w 792"/>
              <a:gd name="T69" fmla="*/ 1772 h 2588"/>
              <a:gd name="T70" fmla="*/ 396 w 792"/>
              <a:gd name="T71" fmla="*/ 1818 h 2588"/>
              <a:gd name="T72" fmla="*/ 696 w 792"/>
              <a:gd name="T73" fmla="*/ 1772 h 2588"/>
              <a:gd name="T74" fmla="*/ 763 w 792"/>
              <a:gd name="T75" fmla="*/ 1741 h 2588"/>
              <a:gd name="T76" fmla="*/ 792 w 792"/>
              <a:gd name="T77" fmla="*/ 1796 h 2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2" h="2588">
                <a:moveTo>
                  <a:pt x="792" y="144"/>
                </a:moveTo>
                <a:cubicBezTo>
                  <a:pt x="792" y="64"/>
                  <a:pt x="615" y="0"/>
                  <a:pt x="396" y="0"/>
                </a:cubicBezTo>
                <a:cubicBezTo>
                  <a:pt x="178" y="0"/>
                  <a:pt x="0" y="64"/>
                  <a:pt x="0" y="144"/>
                </a:cubicBezTo>
                <a:cubicBezTo>
                  <a:pt x="0" y="792"/>
                  <a:pt x="0" y="792"/>
                  <a:pt x="0" y="792"/>
                </a:cubicBezTo>
                <a:cubicBezTo>
                  <a:pt x="0" y="872"/>
                  <a:pt x="178" y="936"/>
                  <a:pt x="396" y="936"/>
                </a:cubicBezTo>
                <a:cubicBezTo>
                  <a:pt x="615" y="936"/>
                  <a:pt x="792" y="872"/>
                  <a:pt x="792" y="792"/>
                </a:cubicBezTo>
                <a:cubicBezTo>
                  <a:pt x="792" y="792"/>
                  <a:pt x="792" y="792"/>
                  <a:pt x="792" y="792"/>
                </a:cubicBezTo>
                <a:cubicBezTo>
                  <a:pt x="792" y="144"/>
                  <a:pt x="792" y="144"/>
                  <a:pt x="792" y="144"/>
                </a:cubicBezTo>
                <a:close/>
                <a:moveTo>
                  <a:pt x="396" y="241"/>
                </a:moveTo>
                <a:cubicBezTo>
                  <a:pt x="214" y="241"/>
                  <a:pt x="65" y="198"/>
                  <a:pt x="65" y="144"/>
                </a:cubicBezTo>
                <a:cubicBezTo>
                  <a:pt x="65" y="90"/>
                  <a:pt x="214" y="47"/>
                  <a:pt x="396" y="47"/>
                </a:cubicBezTo>
                <a:cubicBezTo>
                  <a:pt x="579" y="47"/>
                  <a:pt x="728" y="90"/>
                  <a:pt x="728" y="144"/>
                </a:cubicBezTo>
                <a:cubicBezTo>
                  <a:pt x="728" y="198"/>
                  <a:pt x="579" y="241"/>
                  <a:pt x="396" y="241"/>
                </a:cubicBezTo>
                <a:close/>
                <a:moveTo>
                  <a:pt x="792" y="970"/>
                </a:moveTo>
                <a:cubicBezTo>
                  <a:pt x="792" y="970"/>
                  <a:pt x="792" y="970"/>
                  <a:pt x="792" y="970"/>
                </a:cubicBezTo>
                <a:cubicBezTo>
                  <a:pt x="792" y="1618"/>
                  <a:pt x="792" y="1618"/>
                  <a:pt x="792" y="1618"/>
                </a:cubicBezTo>
                <a:cubicBezTo>
                  <a:pt x="792" y="1618"/>
                  <a:pt x="792" y="1618"/>
                  <a:pt x="792" y="1618"/>
                </a:cubicBezTo>
                <a:cubicBezTo>
                  <a:pt x="792" y="1698"/>
                  <a:pt x="615" y="1762"/>
                  <a:pt x="396" y="1762"/>
                </a:cubicBezTo>
                <a:cubicBezTo>
                  <a:pt x="178" y="1762"/>
                  <a:pt x="0" y="1698"/>
                  <a:pt x="0" y="1618"/>
                </a:cubicBezTo>
                <a:cubicBezTo>
                  <a:pt x="0" y="970"/>
                  <a:pt x="0" y="970"/>
                  <a:pt x="0" y="970"/>
                </a:cubicBezTo>
                <a:cubicBezTo>
                  <a:pt x="0" y="951"/>
                  <a:pt x="11" y="932"/>
                  <a:pt x="30" y="915"/>
                </a:cubicBezTo>
                <a:cubicBezTo>
                  <a:pt x="48" y="926"/>
                  <a:pt x="71" y="937"/>
                  <a:pt x="97" y="946"/>
                </a:cubicBezTo>
                <a:cubicBezTo>
                  <a:pt x="178" y="976"/>
                  <a:pt x="284" y="992"/>
                  <a:pt x="396" y="992"/>
                </a:cubicBezTo>
                <a:cubicBezTo>
                  <a:pt x="509" y="992"/>
                  <a:pt x="615" y="976"/>
                  <a:pt x="696" y="946"/>
                </a:cubicBezTo>
                <a:cubicBezTo>
                  <a:pt x="722" y="937"/>
                  <a:pt x="744" y="926"/>
                  <a:pt x="763" y="915"/>
                </a:cubicBezTo>
                <a:cubicBezTo>
                  <a:pt x="782" y="932"/>
                  <a:pt x="792" y="951"/>
                  <a:pt x="792" y="970"/>
                </a:cubicBezTo>
                <a:close/>
                <a:moveTo>
                  <a:pt x="792" y="1796"/>
                </a:moveTo>
                <a:cubicBezTo>
                  <a:pt x="792" y="1796"/>
                  <a:pt x="792" y="1796"/>
                  <a:pt x="792" y="1796"/>
                </a:cubicBezTo>
                <a:cubicBezTo>
                  <a:pt x="792" y="2444"/>
                  <a:pt x="792" y="2444"/>
                  <a:pt x="792" y="2444"/>
                </a:cubicBezTo>
                <a:cubicBezTo>
                  <a:pt x="792" y="2444"/>
                  <a:pt x="792" y="2444"/>
                  <a:pt x="792" y="2444"/>
                </a:cubicBezTo>
                <a:cubicBezTo>
                  <a:pt x="792" y="2524"/>
                  <a:pt x="615" y="2588"/>
                  <a:pt x="396" y="2588"/>
                </a:cubicBezTo>
                <a:cubicBezTo>
                  <a:pt x="178" y="2588"/>
                  <a:pt x="0" y="2524"/>
                  <a:pt x="0" y="2444"/>
                </a:cubicBezTo>
                <a:cubicBezTo>
                  <a:pt x="0" y="1796"/>
                  <a:pt x="0" y="1796"/>
                  <a:pt x="0" y="1796"/>
                </a:cubicBezTo>
                <a:cubicBezTo>
                  <a:pt x="0" y="1777"/>
                  <a:pt x="11" y="1758"/>
                  <a:pt x="30" y="1741"/>
                </a:cubicBezTo>
                <a:cubicBezTo>
                  <a:pt x="48" y="1752"/>
                  <a:pt x="71" y="1763"/>
                  <a:pt x="97" y="1772"/>
                </a:cubicBezTo>
                <a:cubicBezTo>
                  <a:pt x="178" y="1802"/>
                  <a:pt x="284" y="1818"/>
                  <a:pt x="396" y="1818"/>
                </a:cubicBezTo>
                <a:cubicBezTo>
                  <a:pt x="509" y="1818"/>
                  <a:pt x="615" y="1802"/>
                  <a:pt x="696" y="1772"/>
                </a:cubicBezTo>
                <a:cubicBezTo>
                  <a:pt x="722" y="1763"/>
                  <a:pt x="744" y="1752"/>
                  <a:pt x="763" y="1741"/>
                </a:cubicBezTo>
                <a:cubicBezTo>
                  <a:pt x="782" y="1758"/>
                  <a:pt x="792" y="1777"/>
                  <a:pt x="792" y="1796"/>
                </a:cubicBezTo>
                <a:close/>
              </a:path>
            </a:pathLst>
          </a:custGeom>
          <a:solidFill>
            <a:srgbClr val="9354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3015" tIns="31508" rIns="63015" bIns="315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570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3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861771" y="3241454"/>
            <a:ext cx="1087391" cy="2287662"/>
            <a:chOff x="8138456" y="2948621"/>
            <a:chExt cx="1188720" cy="2651745"/>
          </a:xfrm>
        </p:grpSpPr>
        <p:sp>
          <p:nvSpPr>
            <p:cNvPr id="53" name="Right Arrow 52"/>
            <p:cNvSpPr/>
            <p:nvPr/>
          </p:nvSpPr>
          <p:spPr bwMode="auto">
            <a:xfrm>
              <a:off x="8138456" y="2948621"/>
              <a:ext cx="1188720" cy="640080"/>
            </a:xfrm>
            <a:prstGeom prst="rightArrow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0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4252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Service bus</a:t>
              </a:r>
            </a:p>
          </p:txBody>
        </p:sp>
        <p:sp>
          <p:nvSpPr>
            <p:cNvPr id="54" name="Right Arrow 53"/>
            <p:cNvSpPr/>
            <p:nvPr/>
          </p:nvSpPr>
          <p:spPr bwMode="auto">
            <a:xfrm>
              <a:off x="8138456" y="3619176"/>
              <a:ext cx="1188720" cy="640080"/>
            </a:xfrm>
            <a:prstGeom prst="rightArrow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0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4252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Azure DBs</a:t>
              </a:r>
            </a:p>
          </p:txBody>
        </p:sp>
        <p:sp>
          <p:nvSpPr>
            <p:cNvPr id="55" name="Right Arrow 54"/>
            <p:cNvSpPr/>
            <p:nvPr/>
          </p:nvSpPr>
          <p:spPr bwMode="auto">
            <a:xfrm>
              <a:off x="8138456" y="4289731"/>
              <a:ext cx="1188720" cy="640080"/>
            </a:xfrm>
            <a:prstGeom prst="rightArrow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0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4252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HDInsight</a:t>
              </a:r>
            </a:p>
          </p:txBody>
        </p:sp>
        <p:sp>
          <p:nvSpPr>
            <p:cNvPr id="56" name="Right Arrow 55"/>
            <p:cNvSpPr/>
            <p:nvPr/>
          </p:nvSpPr>
          <p:spPr bwMode="auto">
            <a:xfrm>
              <a:off x="8138456" y="4960286"/>
              <a:ext cx="1188720" cy="640080"/>
            </a:xfrm>
            <a:prstGeom prst="rightArrow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0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4252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Azure Storage</a:t>
              </a: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1745042" y="3025653"/>
            <a:ext cx="2854598" cy="996639"/>
          </a:xfrm>
          <a:prstGeom prst="straightConnector1">
            <a:avLst/>
          </a:prstGeom>
          <a:ln w="25400">
            <a:solidFill>
              <a:srgbClr val="77777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14515" y="4165755"/>
            <a:ext cx="604179" cy="0"/>
          </a:xfrm>
          <a:prstGeom prst="straightConnector1">
            <a:avLst/>
          </a:prstGeom>
          <a:ln w="25400">
            <a:solidFill>
              <a:srgbClr val="77777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215732" y="4165755"/>
            <a:ext cx="604179" cy="0"/>
          </a:xfrm>
          <a:prstGeom prst="straightConnector1">
            <a:avLst/>
          </a:prstGeom>
          <a:ln w="25400">
            <a:solidFill>
              <a:srgbClr val="77777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215730" y="4595228"/>
            <a:ext cx="2288745" cy="830046"/>
          </a:xfrm>
          <a:prstGeom prst="straightConnector1">
            <a:avLst/>
          </a:prstGeom>
          <a:ln w="25400">
            <a:solidFill>
              <a:srgbClr val="77777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251108" y="4766013"/>
            <a:ext cx="1330980" cy="1088733"/>
          </a:xfrm>
          <a:prstGeom prst="straightConnector1">
            <a:avLst/>
          </a:prstGeom>
          <a:ln w="25400">
            <a:solidFill>
              <a:srgbClr val="77777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215729" y="6058986"/>
            <a:ext cx="418227" cy="0"/>
          </a:xfrm>
          <a:prstGeom prst="straightConnector1">
            <a:avLst/>
          </a:prstGeom>
          <a:ln w="25400">
            <a:solidFill>
              <a:srgbClr val="77777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788370" y="3901859"/>
            <a:ext cx="567553" cy="235941"/>
          </a:xfrm>
          <a:prstGeom prst="straightConnector1">
            <a:avLst/>
          </a:prstGeom>
          <a:ln w="25400">
            <a:solidFill>
              <a:srgbClr val="77777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88369" y="4658281"/>
            <a:ext cx="509982" cy="351972"/>
          </a:xfrm>
          <a:prstGeom prst="straightConnector1">
            <a:avLst/>
          </a:prstGeom>
          <a:ln w="25400">
            <a:solidFill>
              <a:srgbClr val="77777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 bwMode="auto">
          <a:xfrm>
            <a:off x="6340634" y="2905026"/>
            <a:ext cx="1413438" cy="1374012"/>
          </a:xfrm>
          <a:prstGeom prst="ellipse">
            <a:avLst/>
          </a:prstGeom>
          <a:solidFill>
            <a:srgbClr val="71B1D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150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Fast Data</a:t>
            </a:r>
          </a:p>
        </p:txBody>
      </p:sp>
      <p:pic>
        <p:nvPicPr>
          <p:cNvPr id="35" name="Picture 34"/>
          <p:cNvPicPr/>
          <p:nvPr/>
        </p:nvPicPr>
        <p:blipFill rotWithShape="1">
          <a:blip r:embed="rId3"/>
          <a:srcRect r="74054"/>
          <a:stretch/>
        </p:blipFill>
        <p:spPr>
          <a:xfrm>
            <a:off x="6488686" y="3358968"/>
            <a:ext cx="587780" cy="641324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36" name="Freeform 43"/>
          <p:cNvSpPr>
            <a:spLocks noChangeAspect="1" noEditPoints="1"/>
          </p:cNvSpPr>
          <p:nvPr/>
        </p:nvSpPr>
        <p:spPr bwMode="black">
          <a:xfrm>
            <a:off x="10525701" y="5294762"/>
            <a:ext cx="416779" cy="757705"/>
          </a:xfrm>
          <a:custGeom>
            <a:avLst/>
            <a:gdLst>
              <a:gd name="T0" fmla="*/ 544 w 602"/>
              <a:gd name="T1" fmla="*/ 95 h 1156"/>
              <a:gd name="T2" fmla="*/ 119 w 602"/>
              <a:gd name="T3" fmla="*/ 1068 h 1156"/>
              <a:gd name="T4" fmla="*/ 112 w 602"/>
              <a:gd name="T5" fmla="*/ 1048 h 1156"/>
              <a:gd name="T6" fmla="*/ 288 w 602"/>
              <a:gd name="T7" fmla="*/ 1050 h 1156"/>
              <a:gd name="T8" fmla="*/ 296 w 602"/>
              <a:gd name="T9" fmla="*/ 1053 h 1156"/>
              <a:gd name="T10" fmla="*/ 291 w 602"/>
              <a:gd name="T11" fmla="*/ 1071 h 1156"/>
              <a:gd name="T12" fmla="*/ 290 w 602"/>
              <a:gd name="T13" fmla="*/ 1072 h 1156"/>
              <a:gd name="T14" fmla="*/ 290 w 602"/>
              <a:gd name="T15" fmla="*/ 1072 h 1156"/>
              <a:gd name="T16" fmla="*/ 276 w 602"/>
              <a:gd name="T17" fmla="*/ 1069 h 1156"/>
              <a:gd name="T18" fmla="*/ 271 w 602"/>
              <a:gd name="T19" fmla="*/ 1071 h 1156"/>
              <a:gd name="T20" fmla="*/ 275 w 602"/>
              <a:gd name="T21" fmla="*/ 1052 h 1156"/>
              <a:gd name="T22" fmla="*/ 285 w 602"/>
              <a:gd name="T23" fmla="*/ 1050 h 1156"/>
              <a:gd name="T24" fmla="*/ 298 w 602"/>
              <a:gd name="T25" fmla="*/ 1055 h 1156"/>
              <a:gd name="T26" fmla="*/ 315 w 602"/>
              <a:gd name="T27" fmla="*/ 1058 h 1156"/>
              <a:gd name="T28" fmla="*/ 319 w 602"/>
              <a:gd name="T29" fmla="*/ 1057 h 1156"/>
              <a:gd name="T30" fmla="*/ 320 w 602"/>
              <a:gd name="T31" fmla="*/ 1057 h 1156"/>
              <a:gd name="T32" fmla="*/ 314 w 602"/>
              <a:gd name="T33" fmla="*/ 1075 h 1156"/>
              <a:gd name="T34" fmla="*/ 301 w 602"/>
              <a:gd name="T35" fmla="*/ 1077 h 1156"/>
              <a:gd name="T36" fmla="*/ 292 w 602"/>
              <a:gd name="T37" fmla="*/ 1073 h 1156"/>
              <a:gd name="T38" fmla="*/ 298 w 602"/>
              <a:gd name="T39" fmla="*/ 1055 h 1156"/>
              <a:gd name="T40" fmla="*/ 298 w 602"/>
              <a:gd name="T41" fmla="*/ 1055 h 1156"/>
              <a:gd name="T42" fmla="*/ 298 w 602"/>
              <a:gd name="T43" fmla="*/ 1055 h 1156"/>
              <a:gd name="T44" fmla="*/ 305 w 602"/>
              <a:gd name="T45" fmla="*/ 1034 h 1156"/>
              <a:gd name="T46" fmla="*/ 318 w 602"/>
              <a:gd name="T47" fmla="*/ 1037 h 1156"/>
              <a:gd name="T48" fmla="*/ 325 w 602"/>
              <a:gd name="T49" fmla="*/ 1035 h 1156"/>
              <a:gd name="T50" fmla="*/ 326 w 602"/>
              <a:gd name="T51" fmla="*/ 1035 h 1156"/>
              <a:gd name="T52" fmla="*/ 314 w 602"/>
              <a:gd name="T53" fmla="*/ 1056 h 1156"/>
              <a:gd name="T54" fmla="*/ 299 w 602"/>
              <a:gd name="T55" fmla="*/ 1052 h 1156"/>
              <a:gd name="T56" fmla="*/ 299 w 602"/>
              <a:gd name="T57" fmla="*/ 1052 h 1156"/>
              <a:gd name="T58" fmla="*/ 304 w 602"/>
              <a:gd name="T59" fmla="*/ 1034 h 1156"/>
              <a:gd name="T60" fmla="*/ 292 w 602"/>
              <a:gd name="T61" fmla="*/ 1028 h 1156"/>
              <a:gd name="T62" fmla="*/ 302 w 602"/>
              <a:gd name="T63" fmla="*/ 1032 h 1156"/>
              <a:gd name="T64" fmla="*/ 302 w 602"/>
              <a:gd name="T65" fmla="*/ 1032 h 1156"/>
              <a:gd name="T66" fmla="*/ 297 w 602"/>
              <a:gd name="T67" fmla="*/ 1050 h 1156"/>
              <a:gd name="T68" fmla="*/ 297 w 602"/>
              <a:gd name="T69" fmla="*/ 1050 h 1156"/>
              <a:gd name="T70" fmla="*/ 296 w 602"/>
              <a:gd name="T71" fmla="*/ 1050 h 1156"/>
              <a:gd name="T72" fmla="*/ 296 w 602"/>
              <a:gd name="T73" fmla="*/ 1050 h 1156"/>
              <a:gd name="T74" fmla="*/ 296 w 602"/>
              <a:gd name="T75" fmla="*/ 1050 h 1156"/>
              <a:gd name="T76" fmla="*/ 277 w 602"/>
              <a:gd name="T77" fmla="*/ 1049 h 1156"/>
              <a:gd name="T78" fmla="*/ 277 w 602"/>
              <a:gd name="T79" fmla="*/ 1049 h 1156"/>
              <a:gd name="T80" fmla="*/ 277 w 602"/>
              <a:gd name="T81" fmla="*/ 1049 h 1156"/>
              <a:gd name="T82" fmla="*/ 276 w 602"/>
              <a:gd name="T83" fmla="*/ 1049 h 1156"/>
              <a:gd name="T84" fmla="*/ 281 w 602"/>
              <a:gd name="T85" fmla="*/ 1032 h 1156"/>
              <a:gd name="T86" fmla="*/ 287 w 602"/>
              <a:gd name="T87" fmla="*/ 1029 h 1156"/>
              <a:gd name="T88" fmla="*/ 467 w 602"/>
              <a:gd name="T89" fmla="*/ 1059 h 1156"/>
              <a:gd name="T90" fmla="*/ 478 w 602"/>
              <a:gd name="T91" fmla="*/ 1064 h 1156"/>
              <a:gd name="T92" fmla="*/ 466 w 602"/>
              <a:gd name="T93" fmla="*/ 1048 h 1156"/>
              <a:gd name="T94" fmla="*/ 602 w 602"/>
              <a:gd name="T95" fmla="*/ 1116 h 1156"/>
              <a:gd name="T96" fmla="*/ 0 w 602"/>
              <a:gd name="T97" fmla="*/ 40 h 1156"/>
              <a:gd name="T98" fmla="*/ 602 w 602"/>
              <a:gd name="T99" fmla="*/ 1116 h 1156"/>
              <a:gd name="T100" fmla="*/ 273 w 602"/>
              <a:gd name="T101" fmla="*/ 202 h 1156"/>
              <a:gd name="T102" fmla="*/ 273 w 602"/>
              <a:gd name="T103" fmla="*/ 911 h 1156"/>
              <a:gd name="T104" fmla="*/ 462 w 602"/>
              <a:gd name="T105" fmla="*/ 581 h 1156"/>
              <a:gd name="T106" fmla="*/ 284 w 602"/>
              <a:gd name="T107" fmla="*/ 391 h 1156"/>
              <a:gd name="T108" fmla="*/ 284 w 602"/>
              <a:gd name="T109" fmla="*/ 391 h 1156"/>
              <a:gd name="T110" fmla="*/ 273 w 602"/>
              <a:gd name="T111" fmla="*/ 391 h 1156"/>
              <a:gd name="T112" fmla="*/ 462 w 602"/>
              <a:gd name="T113" fmla="*/ 911 h 1156"/>
              <a:gd name="T114" fmla="*/ 462 w 602"/>
              <a:gd name="T115" fmla="*/ 379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2" h="1156">
                <a:moveTo>
                  <a:pt x="54" y="95"/>
                </a:moveTo>
                <a:cubicBezTo>
                  <a:pt x="54" y="367"/>
                  <a:pt x="54" y="639"/>
                  <a:pt x="54" y="911"/>
                </a:cubicBezTo>
                <a:cubicBezTo>
                  <a:pt x="217" y="911"/>
                  <a:pt x="381" y="911"/>
                  <a:pt x="544" y="911"/>
                </a:cubicBezTo>
                <a:cubicBezTo>
                  <a:pt x="544" y="639"/>
                  <a:pt x="544" y="367"/>
                  <a:pt x="544" y="95"/>
                </a:cubicBezTo>
                <a:cubicBezTo>
                  <a:pt x="381" y="95"/>
                  <a:pt x="217" y="95"/>
                  <a:pt x="54" y="95"/>
                </a:cubicBezTo>
                <a:close/>
                <a:moveTo>
                  <a:pt x="112" y="1053"/>
                </a:moveTo>
                <a:cubicBezTo>
                  <a:pt x="126" y="1068"/>
                  <a:pt x="126" y="1068"/>
                  <a:pt x="126" y="1068"/>
                </a:cubicBezTo>
                <a:cubicBezTo>
                  <a:pt x="119" y="1068"/>
                  <a:pt x="119" y="1068"/>
                  <a:pt x="119" y="1068"/>
                </a:cubicBezTo>
                <a:cubicBezTo>
                  <a:pt x="103" y="1050"/>
                  <a:pt x="103" y="1050"/>
                  <a:pt x="103" y="1050"/>
                </a:cubicBezTo>
                <a:cubicBezTo>
                  <a:pt x="119" y="1034"/>
                  <a:pt x="119" y="1034"/>
                  <a:pt x="119" y="1034"/>
                </a:cubicBezTo>
                <a:cubicBezTo>
                  <a:pt x="126" y="1034"/>
                  <a:pt x="126" y="1034"/>
                  <a:pt x="126" y="1034"/>
                </a:cubicBezTo>
                <a:cubicBezTo>
                  <a:pt x="112" y="1048"/>
                  <a:pt x="112" y="1048"/>
                  <a:pt x="112" y="1048"/>
                </a:cubicBezTo>
                <a:cubicBezTo>
                  <a:pt x="137" y="1048"/>
                  <a:pt x="137" y="1048"/>
                  <a:pt x="137" y="1048"/>
                </a:cubicBezTo>
                <a:cubicBezTo>
                  <a:pt x="137" y="1053"/>
                  <a:pt x="137" y="1053"/>
                  <a:pt x="137" y="1053"/>
                </a:cubicBezTo>
                <a:lnTo>
                  <a:pt x="112" y="1053"/>
                </a:lnTo>
                <a:close/>
                <a:moveTo>
                  <a:pt x="288" y="1050"/>
                </a:moveTo>
                <a:cubicBezTo>
                  <a:pt x="291" y="1050"/>
                  <a:pt x="294" y="1052"/>
                  <a:pt x="296" y="1053"/>
                </a:cubicBezTo>
                <a:cubicBezTo>
                  <a:pt x="296" y="1053"/>
                  <a:pt x="296" y="1053"/>
                  <a:pt x="296" y="1053"/>
                </a:cubicBezTo>
                <a:cubicBezTo>
                  <a:pt x="296" y="1053"/>
                  <a:pt x="296" y="1053"/>
                  <a:pt x="296" y="1053"/>
                </a:cubicBezTo>
                <a:cubicBezTo>
                  <a:pt x="296" y="1053"/>
                  <a:pt x="296" y="1053"/>
                  <a:pt x="296" y="1053"/>
                </a:cubicBezTo>
                <a:cubicBezTo>
                  <a:pt x="296" y="1053"/>
                  <a:pt x="296" y="1053"/>
                  <a:pt x="296" y="1053"/>
                </a:cubicBezTo>
                <a:cubicBezTo>
                  <a:pt x="296" y="1054"/>
                  <a:pt x="296" y="1054"/>
                  <a:pt x="296" y="1054"/>
                </a:cubicBezTo>
                <a:cubicBezTo>
                  <a:pt x="296" y="1054"/>
                  <a:pt x="291" y="1071"/>
                  <a:pt x="291" y="1072"/>
                </a:cubicBezTo>
                <a:cubicBezTo>
                  <a:pt x="291" y="1071"/>
                  <a:pt x="291" y="1071"/>
                  <a:pt x="291" y="1071"/>
                </a:cubicBezTo>
                <a:cubicBezTo>
                  <a:pt x="291" y="1072"/>
                  <a:pt x="291" y="1072"/>
                  <a:pt x="291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89" y="1071"/>
                  <a:pt x="288" y="1071"/>
                  <a:pt x="286" y="1070"/>
                </a:cubicBezTo>
                <a:cubicBezTo>
                  <a:pt x="285" y="1069"/>
                  <a:pt x="285" y="1069"/>
                  <a:pt x="284" y="1069"/>
                </a:cubicBezTo>
                <a:cubicBezTo>
                  <a:pt x="283" y="1069"/>
                  <a:pt x="281" y="1069"/>
                  <a:pt x="280" y="1069"/>
                </a:cubicBezTo>
                <a:cubicBezTo>
                  <a:pt x="279" y="1069"/>
                  <a:pt x="278" y="1069"/>
                  <a:pt x="276" y="1069"/>
                </a:cubicBezTo>
                <a:cubicBezTo>
                  <a:pt x="274" y="1069"/>
                  <a:pt x="273" y="1070"/>
                  <a:pt x="271" y="1071"/>
                </a:cubicBezTo>
                <a:cubicBezTo>
                  <a:pt x="271" y="1071"/>
                  <a:pt x="271" y="1071"/>
                  <a:pt x="271" y="1071"/>
                </a:cubicBezTo>
                <a:cubicBezTo>
                  <a:pt x="271" y="1071"/>
                  <a:pt x="271" y="1071"/>
                  <a:pt x="271" y="1071"/>
                </a:cubicBezTo>
                <a:cubicBezTo>
                  <a:pt x="271" y="1071"/>
                  <a:pt x="271" y="1071"/>
                  <a:pt x="271" y="1071"/>
                </a:cubicBezTo>
                <a:cubicBezTo>
                  <a:pt x="270" y="1070"/>
                  <a:pt x="270" y="1070"/>
                  <a:pt x="270" y="1070"/>
                </a:cubicBezTo>
                <a:cubicBezTo>
                  <a:pt x="270" y="1070"/>
                  <a:pt x="270" y="1070"/>
                  <a:pt x="270" y="1070"/>
                </a:cubicBezTo>
                <a:cubicBezTo>
                  <a:pt x="275" y="1052"/>
                  <a:pt x="275" y="1052"/>
                  <a:pt x="275" y="1052"/>
                </a:cubicBezTo>
                <a:cubicBezTo>
                  <a:pt x="275" y="1052"/>
                  <a:pt x="275" y="1052"/>
                  <a:pt x="275" y="1052"/>
                </a:cubicBezTo>
                <a:cubicBezTo>
                  <a:pt x="275" y="1052"/>
                  <a:pt x="275" y="1052"/>
                  <a:pt x="275" y="1052"/>
                </a:cubicBezTo>
                <a:cubicBezTo>
                  <a:pt x="277" y="1051"/>
                  <a:pt x="278" y="1051"/>
                  <a:pt x="279" y="1051"/>
                </a:cubicBezTo>
                <a:cubicBezTo>
                  <a:pt x="280" y="1050"/>
                  <a:pt x="281" y="1050"/>
                  <a:pt x="282" y="1050"/>
                </a:cubicBezTo>
                <a:cubicBezTo>
                  <a:pt x="283" y="1050"/>
                  <a:pt x="284" y="1050"/>
                  <a:pt x="285" y="1050"/>
                </a:cubicBezTo>
                <a:cubicBezTo>
                  <a:pt x="286" y="1050"/>
                  <a:pt x="287" y="1050"/>
                  <a:pt x="288" y="1050"/>
                </a:cubicBezTo>
                <a:close/>
                <a:moveTo>
                  <a:pt x="298" y="1055"/>
                </a:move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300" y="1056"/>
                  <a:pt x="301" y="1056"/>
                  <a:pt x="302" y="1057"/>
                </a:cubicBezTo>
                <a:cubicBezTo>
                  <a:pt x="303" y="1058"/>
                  <a:pt x="305" y="1058"/>
                  <a:pt x="306" y="1058"/>
                </a:cubicBezTo>
                <a:cubicBezTo>
                  <a:pt x="308" y="1058"/>
                  <a:pt x="310" y="1058"/>
                  <a:pt x="312" y="1058"/>
                </a:cubicBezTo>
                <a:cubicBezTo>
                  <a:pt x="313" y="1058"/>
                  <a:pt x="314" y="1058"/>
                  <a:pt x="315" y="1058"/>
                </a:cubicBezTo>
                <a:cubicBezTo>
                  <a:pt x="316" y="1057"/>
                  <a:pt x="317" y="1057"/>
                  <a:pt x="319" y="1056"/>
                </a:cubicBezTo>
                <a:cubicBezTo>
                  <a:pt x="319" y="1056"/>
                  <a:pt x="319" y="1057"/>
                  <a:pt x="319" y="1057"/>
                </a:cubicBezTo>
                <a:cubicBezTo>
                  <a:pt x="319" y="1057"/>
                  <a:pt x="319" y="1057"/>
                  <a:pt x="319" y="1057"/>
                </a:cubicBezTo>
                <a:cubicBezTo>
                  <a:pt x="319" y="1057"/>
                  <a:pt x="319" y="1057"/>
                  <a:pt x="319" y="1057"/>
                </a:cubicBezTo>
                <a:cubicBezTo>
                  <a:pt x="319" y="1057"/>
                  <a:pt x="319" y="1057"/>
                  <a:pt x="319" y="1057"/>
                </a:cubicBezTo>
                <a:cubicBezTo>
                  <a:pt x="319" y="1057"/>
                  <a:pt x="320" y="1057"/>
                  <a:pt x="320" y="1057"/>
                </a:cubicBezTo>
                <a:cubicBezTo>
                  <a:pt x="320" y="1057"/>
                  <a:pt x="320" y="1057"/>
                  <a:pt x="320" y="1057"/>
                </a:cubicBezTo>
                <a:cubicBezTo>
                  <a:pt x="320" y="1057"/>
                  <a:pt x="320" y="1057"/>
                  <a:pt x="320" y="1057"/>
                </a:cubicBezTo>
                <a:cubicBezTo>
                  <a:pt x="320" y="1057"/>
                  <a:pt x="320" y="1057"/>
                  <a:pt x="320" y="1057"/>
                </a:cubicBezTo>
                <a:cubicBezTo>
                  <a:pt x="320" y="1057"/>
                  <a:pt x="315" y="1075"/>
                  <a:pt x="315" y="1075"/>
                </a:cubicBezTo>
                <a:cubicBezTo>
                  <a:pt x="314" y="1075"/>
                  <a:pt x="314" y="1075"/>
                  <a:pt x="314" y="1075"/>
                </a:cubicBezTo>
                <a:cubicBezTo>
                  <a:pt x="314" y="1075"/>
                  <a:pt x="314" y="1075"/>
                  <a:pt x="314" y="1075"/>
                </a:cubicBezTo>
                <a:cubicBezTo>
                  <a:pt x="313" y="1076"/>
                  <a:pt x="312" y="1076"/>
                  <a:pt x="311" y="1076"/>
                </a:cubicBezTo>
                <a:cubicBezTo>
                  <a:pt x="309" y="1077"/>
                  <a:pt x="308" y="1077"/>
                  <a:pt x="307" y="1077"/>
                </a:cubicBezTo>
                <a:cubicBezTo>
                  <a:pt x="306" y="1077"/>
                  <a:pt x="305" y="1077"/>
                  <a:pt x="304" y="1077"/>
                </a:cubicBezTo>
                <a:cubicBezTo>
                  <a:pt x="303" y="1077"/>
                  <a:pt x="302" y="1077"/>
                  <a:pt x="301" y="1077"/>
                </a:cubicBezTo>
                <a:cubicBezTo>
                  <a:pt x="300" y="1077"/>
                  <a:pt x="300" y="1077"/>
                  <a:pt x="299" y="1077"/>
                </a:cubicBezTo>
                <a:cubicBezTo>
                  <a:pt x="298" y="1076"/>
                  <a:pt x="297" y="1076"/>
                  <a:pt x="297" y="1076"/>
                </a:cubicBezTo>
                <a:cubicBezTo>
                  <a:pt x="295" y="1075"/>
                  <a:pt x="294" y="1075"/>
                  <a:pt x="293" y="1074"/>
                </a:cubicBezTo>
                <a:cubicBezTo>
                  <a:pt x="293" y="1074"/>
                  <a:pt x="292" y="1073"/>
                  <a:pt x="292" y="1073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lose/>
                <a:moveTo>
                  <a:pt x="305" y="1034"/>
                </a:moveTo>
                <a:cubicBezTo>
                  <a:pt x="306" y="1034"/>
                  <a:pt x="307" y="1035"/>
                  <a:pt x="308" y="1036"/>
                </a:cubicBezTo>
                <a:cubicBezTo>
                  <a:pt x="310" y="1036"/>
                  <a:pt x="311" y="1037"/>
                  <a:pt x="313" y="1037"/>
                </a:cubicBezTo>
                <a:cubicBezTo>
                  <a:pt x="313" y="1037"/>
                  <a:pt x="314" y="1037"/>
                  <a:pt x="315" y="1037"/>
                </a:cubicBezTo>
                <a:cubicBezTo>
                  <a:pt x="316" y="1037"/>
                  <a:pt x="317" y="1037"/>
                  <a:pt x="318" y="1037"/>
                </a:cubicBezTo>
                <a:cubicBezTo>
                  <a:pt x="319" y="1037"/>
                  <a:pt x="320" y="1036"/>
                  <a:pt x="321" y="1036"/>
                </a:cubicBezTo>
                <a:cubicBezTo>
                  <a:pt x="322" y="1036"/>
                  <a:pt x="324" y="1035"/>
                  <a:pt x="325" y="1035"/>
                </a:cubicBezTo>
                <a:cubicBezTo>
                  <a:pt x="325" y="1035"/>
                  <a:pt x="325" y="1035"/>
                  <a:pt x="325" y="1035"/>
                </a:cubicBezTo>
                <a:cubicBezTo>
                  <a:pt x="325" y="1035"/>
                  <a:pt x="325" y="1035"/>
                  <a:pt x="325" y="1035"/>
                </a:cubicBezTo>
                <a:cubicBezTo>
                  <a:pt x="325" y="1035"/>
                  <a:pt x="325" y="1035"/>
                  <a:pt x="325" y="1035"/>
                </a:cubicBezTo>
                <a:cubicBezTo>
                  <a:pt x="325" y="1035"/>
                  <a:pt x="326" y="1035"/>
                  <a:pt x="326" y="1035"/>
                </a:cubicBezTo>
                <a:cubicBezTo>
                  <a:pt x="326" y="1035"/>
                  <a:pt x="326" y="1035"/>
                  <a:pt x="326" y="1035"/>
                </a:cubicBezTo>
                <a:cubicBezTo>
                  <a:pt x="326" y="1035"/>
                  <a:pt x="326" y="1035"/>
                  <a:pt x="326" y="1035"/>
                </a:cubicBezTo>
                <a:cubicBezTo>
                  <a:pt x="326" y="1035"/>
                  <a:pt x="321" y="1054"/>
                  <a:pt x="321" y="1054"/>
                </a:cubicBezTo>
                <a:cubicBezTo>
                  <a:pt x="321" y="1054"/>
                  <a:pt x="320" y="1054"/>
                  <a:pt x="320" y="1054"/>
                </a:cubicBezTo>
                <a:cubicBezTo>
                  <a:pt x="320" y="1054"/>
                  <a:pt x="320" y="1054"/>
                  <a:pt x="320" y="1054"/>
                </a:cubicBezTo>
                <a:cubicBezTo>
                  <a:pt x="318" y="1055"/>
                  <a:pt x="316" y="1055"/>
                  <a:pt x="314" y="1056"/>
                </a:cubicBezTo>
                <a:cubicBezTo>
                  <a:pt x="313" y="1056"/>
                  <a:pt x="311" y="1056"/>
                  <a:pt x="310" y="1056"/>
                </a:cubicBezTo>
                <a:cubicBezTo>
                  <a:pt x="308" y="1056"/>
                  <a:pt x="307" y="1056"/>
                  <a:pt x="306" y="1056"/>
                </a:cubicBezTo>
                <a:cubicBezTo>
                  <a:pt x="304" y="1055"/>
                  <a:pt x="302" y="1054"/>
                  <a:pt x="300" y="1053"/>
                </a:cubicBezTo>
                <a:cubicBezTo>
                  <a:pt x="300" y="1053"/>
                  <a:pt x="299" y="1053"/>
                  <a:pt x="299" y="1052"/>
                </a:cubicBezTo>
                <a:cubicBezTo>
                  <a:pt x="299" y="1052"/>
                  <a:pt x="299" y="1052"/>
                  <a:pt x="299" y="1052"/>
                </a:cubicBezTo>
                <a:cubicBezTo>
                  <a:pt x="299" y="1052"/>
                  <a:pt x="299" y="1052"/>
                  <a:pt x="299" y="1052"/>
                </a:cubicBezTo>
                <a:cubicBezTo>
                  <a:pt x="299" y="1052"/>
                  <a:pt x="299" y="1052"/>
                  <a:pt x="299" y="1052"/>
                </a:cubicBezTo>
                <a:cubicBezTo>
                  <a:pt x="299" y="1052"/>
                  <a:pt x="299" y="1052"/>
                  <a:pt x="299" y="1052"/>
                </a:cubicBezTo>
                <a:cubicBezTo>
                  <a:pt x="299" y="1052"/>
                  <a:pt x="304" y="1034"/>
                  <a:pt x="304" y="1034"/>
                </a:cubicBezTo>
                <a:cubicBezTo>
                  <a:pt x="304" y="1034"/>
                  <a:pt x="304" y="1034"/>
                  <a:pt x="304" y="1034"/>
                </a:cubicBezTo>
                <a:cubicBezTo>
                  <a:pt x="304" y="1034"/>
                  <a:pt x="304" y="1034"/>
                  <a:pt x="304" y="1034"/>
                </a:cubicBezTo>
                <a:cubicBezTo>
                  <a:pt x="304" y="1034"/>
                  <a:pt x="304" y="1034"/>
                  <a:pt x="304" y="1034"/>
                </a:cubicBezTo>
                <a:cubicBezTo>
                  <a:pt x="304" y="1034"/>
                  <a:pt x="304" y="1034"/>
                  <a:pt x="304" y="1034"/>
                </a:cubicBezTo>
                <a:cubicBezTo>
                  <a:pt x="304" y="1034"/>
                  <a:pt x="304" y="1034"/>
                  <a:pt x="304" y="1034"/>
                </a:cubicBezTo>
                <a:cubicBezTo>
                  <a:pt x="304" y="1033"/>
                  <a:pt x="304" y="1033"/>
                  <a:pt x="305" y="1034"/>
                </a:cubicBezTo>
                <a:close/>
                <a:moveTo>
                  <a:pt x="292" y="1028"/>
                </a:moveTo>
                <a:cubicBezTo>
                  <a:pt x="295" y="1028"/>
                  <a:pt x="297" y="1029"/>
                  <a:pt x="299" y="1030"/>
                </a:cubicBezTo>
                <a:cubicBezTo>
                  <a:pt x="299" y="1030"/>
                  <a:pt x="299" y="1030"/>
                  <a:pt x="299" y="1030"/>
                </a:cubicBezTo>
                <a:cubicBezTo>
                  <a:pt x="300" y="1030"/>
                  <a:pt x="301" y="1031"/>
                  <a:pt x="302" y="1032"/>
                </a:cubicBezTo>
                <a:cubicBezTo>
                  <a:pt x="302" y="1032"/>
                  <a:pt x="302" y="1032"/>
                  <a:pt x="302" y="1032"/>
                </a:cubicBezTo>
                <a:cubicBezTo>
                  <a:pt x="302" y="1032"/>
                  <a:pt x="302" y="1032"/>
                  <a:pt x="302" y="1032"/>
                </a:cubicBezTo>
                <a:cubicBezTo>
                  <a:pt x="302" y="1032"/>
                  <a:pt x="302" y="1032"/>
                  <a:pt x="302" y="1032"/>
                </a:cubicBezTo>
                <a:cubicBezTo>
                  <a:pt x="302" y="1032"/>
                  <a:pt x="302" y="1032"/>
                  <a:pt x="302" y="1032"/>
                </a:cubicBezTo>
                <a:cubicBezTo>
                  <a:pt x="302" y="1032"/>
                  <a:pt x="302" y="1032"/>
                  <a:pt x="302" y="1032"/>
                </a:cubicBezTo>
                <a:cubicBezTo>
                  <a:pt x="302" y="1033"/>
                  <a:pt x="302" y="1033"/>
                  <a:pt x="302" y="1033"/>
                </a:cubicBezTo>
                <a:cubicBezTo>
                  <a:pt x="300" y="1039"/>
                  <a:pt x="300" y="1039"/>
                  <a:pt x="300" y="1039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5" y="1049"/>
                  <a:pt x="294" y="1049"/>
                  <a:pt x="292" y="1048"/>
                </a:cubicBezTo>
                <a:cubicBezTo>
                  <a:pt x="291" y="1048"/>
                  <a:pt x="290" y="1047"/>
                  <a:pt x="288" y="1047"/>
                </a:cubicBezTo>
                <a:cubicBezTo>
                  <a:pt x="285" y="1047"/>
                  <a:pt x="281" y="1047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81" y="1032"/>
                  <a:pt x="281" y="1032"/>
                  <a:pt x="281" y="1032"/>
                </a:cubicBezTo>
                <a:cubicBezTo>
                  <a:pt x="281" y="1031"/>
                  <a:pt x="281" y="1031"/>
                  <a:pt x="281" y="1031"/>
                </a:cubicBezTo>
                <a:cubicBezTo>
                  <a:pt x="281" y="1030"/>
                  <a:pt x="282" y="1030"/>
                  <a:pt x="282" y="1030"/>
                </a:cubicBezTo>
                <a:cubicBezTo>
                  <a:pt x="282" y="1030"/>
                  <a:pt x="282" y="1030"/>
                  <a:pt x="282" y="1030"/>
                </a:cubicBezTo>
                <a:cubicBezTo>
                  <a:pt x="284" y="1030"/>
                  <a:pt x="286" y="1029"/>
                  <a:pt x="287" y="1029"/>
                </a:cubicBezTo>
                <a:cubicBezTo>
                  <a:pt x="289" y="1028"/>
                  <a:pt x="291" y="1028"/>
                  <a:pt x="292" y="1028"/>
                </a:cubicBezTo>
                <a:close/>
                <a:moveTo>
                  <a:pt x="478" y="1033"/>
                </a:moveTo>
                <a:cubicBezTo>
                  <a:pt x="469" y="1033"/>
                  <a:pt x="462" y="1040"/>
                  <a:pt x="462" y="1048"/>
                </a:cubicBezTo>
                <a:cubicBezTo>
                  <a:pt x="462" y="1052"/>
                  <a:pt x="464" y="1056"/>
                  <a:pt x="467" y="1059"/>
                </a:cubicBezTo>
                <a:cubicBezTo>
                  <a:pt x="460" y="1068"/>
                  <a:pt x="460" y="1068"/>
                  <a:pt x="460" y="1068"/>
                </a:cubicBezTo>
                <a:cubicBezTo>
                  <a:pt x="463" y="1070"/>
                  <a:pt x="463" y="1070"/>
                  <a:pt x="463" y="1070"/>
                </a:cubicBezTo>
                <a:cubicBezTo>
                  <a:pt x="470" y="1061"/>
                  <a:pt x="470" y="1061"/>
                  <a:pt x="470" y="1061"/>
                </a:cubicBezTo>
                <a:cubicBezTo>
                  <a:pt x="472" y="1063"/>
                  <a:pt x="475" y="1064"/>
                  <a:pt x="478" y="1064"/>
                </a:cubicBezTo>
                <a:cubicBezTo>
                  <a:pt x="486" y="1064"/>
                  <a:pt x="493" y="1057"/>
                  <a:pt x="493" y="1048"/>
                </a:cubicBezTo>
                <a:cubicBezTo>
                  <a:pt x="493" y="1040"/>
                  <a:pt x="486" y="1033"/>
                  <a:pt x="478" y="1033"/>
                </a:cubicBezTo>
                <a:close/>
                <a:moveTo>
                  <a:pt x="478" y="1060"/>
                </a:moveTo>
                <a:cubicBezTo>
                  <a:pt x="471" y="1060"/>
                  <a:pt x="466" y="1055"/>
                  <a:pt x="466" y="1048"/>
                </a:cubicBezTo>
                <a:cubicBezTo>
                  <a:pt x="466" y="1042"/>
                  <a:pt x="471" y="1037"/>
                  <a:pt x="478" y="1037"/>
                </a:cubicBezTo>
                <a:cubicBezTo>
                  <a:pt x="484" y="1037"/>
                  <a:pt x="489" y="1042"/>
                  <a:pt x="489" y="1048"/>
                </a:cubicBezTo>
                <a:cubicBezTo>
                  <a:pt x="489" y="1055"/>
                  <a:pt x="484" y="1060"/>
                  <a:pt x="478" y="1060"/>
                </a:cubicBezTo>
                <a:close/>
                <a:moveTo>
                  <a:pt x="602" y="1116"/>
                </a:moveTo>
                <a:cubicBezTo>
                  <a:pt x="602" y="1139"/>
                  <a:pt x="584" y="1156"/>
                  <a:pt x="562" y="1156"/>
                </a:cubicBezTo>
                <a:cubicBezTo>
                  <a:pt x="40" y="1156"/>
                  <a:pt x="40" y="1156"/>
                  <a:pt x="40" y="1156"/>
                </a:cubicBezTo>
                <a:cubicBezTo>
                  <a:pt x="18" y="1156"/>
                  <a:pt x="0" y="1139"/>
                  <a:pt x="0" y="111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584" y="0"/>
                  <a:pt x="602" y="18"/>
                  <a:pt x="602" y="40"/>
                </a:cubicBezTo>
                <a:lnTo>
                  <a:pt x="602" y="1116"/>
                </a:lnTo>
                <a:close/>
                <a:moveTo>
                  <a:pt x="273" y="379"/>
                </a:moveTo>
                <a:cubicBezTo>
                  <a:pt x="95" y="379"/>
                  <a:pt x="95" y="379"/>
                  <a:pt x="95" y="379"/>
                </a:cubicBezTo>
                <a:cubicBezTo>
                  <a:pt x="95" y="202"/>
                  <a:pt x="95" y="202"/>
                  <a:pt x="95" y="202"/>
                </a:cubicBezTo>
                <a:cubicBezTo>
                  <a:pt x="273" y="202"/>
                  <a:pt x="273" y="202"/>
                  <a:pt x="273" y="202"/>
                </a:cubicBezTo>
                <a:lnTo>
                  <a:pt x="273" y="379"/>
                </a:lnTo>
                <a:close/>
                <a:moveTo>
                  <a:pt x="95" y="769"/>
                </a:moveTo>
                <a:cubicBezTo>
                  <a:pt x="273" y="769"/>
                  <a:pt x="273" y="769"/>
                  <a:pt x="273" y="769"/>
                </a:cubicBezTo>
                <a:cubicBezTo>
                  <a:pt x="273" y="911"/>
                  <a:pt x="273" y="911"/>
                  <a:pt x="273" y="911"/>
                </a:cubicBezTo>
                <a:cubicBezTo>
                  <a:pt x="95" y="911"/>
                  <a:pt x="95" y="911"/>
                  <a:pt x="95" y="911"/>
                </a:cubicBezTo>
                <a:lnTo>
                  <a:pt x="95" y="769"/>
                </a:lnTo>
                <a:close/>
                <a:moveTo>
                  <a:pt x="95" y="581"/>
                </a:moveTo>
                <a:cubicBezTo>
                  <a:pt x="462" y="581"/>
                  <a:pt x="462" y="581"/>
                  <a:pt x="462" y="581"/>
                </a:cubicBezTo>
                <a:cubicBezTo>
                  <a:pt x="462" y="758"/>
                  <a:pt x="462" y="758"/>
                  <a:pt x="462" y="758"/>
                </a:cubicBezTo>
                <a:cubicBezTo>
                  <a:pt x="95" y="758"/>
                  <a:pt x="95" y="758"/>
                  <a:pt x="95" y="758"/>
                </a:cubicBezTo>
                <a:lnTo>
                  <a:pt x="95" y="581"/>
                </a:lnTo>
                <a:close/>
                <a:moveTo>
                  <a:pt x="284" y="391"/>
                </a:moveTo>
                <a:cubicBezTo>
                  <a:pt x="462" y="391"/>
                  <a:pt x="462" y="391"/>
                  <a:pt x="462" y="391"/>
                </a:cubicBezTo>
                <a:cubicBezTo>
                  <a:pt x="462" y="568"/>
                  <a:pt x="462" y="568"/>
                  <a:pt x="462" y="568"/>
                </a:cubicBezTo>
                <a:cubicBezTo>
                  <a:pt x="284" y="568"/>
                  <a:pt x="284" y="568"/>
                  <a:pt x="284" y="568"/>
                </a:cubicBezTo>
                <a:lnTo>
                  <a:pt x="284" y="391"/>
                </a:lnTo>
                <a:close/>
                <a:moveTo>
                  <a:pt x="273" y="568"/>
                </a:moveTo>
                <a:cubicBezTo>
                  <a:pt x="95" y="568"/>
                  <a:pt x="95" y="568"/>
                  <a:pt x="95" y="568"/>
                </a:cubicBezTo>
                <a:cubicBezTo>
                  <a:pt x="95" y="391"/>
                  <a:pt x="95" y="391"/>
                  <a:pt x="95" y="391"/>
                </a:cubicBezTo>
                <a:cubicBezTo>
                  <a:pt x="273" y="391"/>
                  <a:pt x="273" y="391"/>
                  <a:pt x="273" y="391"/>
                </a:cubicBezTo>
                <a:lnTo>
                  <a:pt x="273" y="568"/>
                </a:lnTo>
                <a:close/>
                <a:moveTo>
                  <a:pt x="284" y="769"/>
                </a:moveTo>
                <a:cubicBezTo>
                  <a:pt x="462" y="769"/>
                  <a:pt x="462" y="769"/>
                  <a:pt x="462" y="769"/>
                </a:cubicBezTo>
                <a:cubicBezTo>
                  <a:pt x="462" y="911"/>
                  <a:pt x="462" y="911"/>
                  <a:pt x="462" y="911"/>
                </a:cubicBezTo>
                <a:cubicBezTo>
                  <a:pt x="284" y="911"/>
                  <a:pt x="284" y="911"/>
                  <a:pt x="284" y="911"/>
                </a:cubicBezTo>
                <a:lnTo>
                  <a:pt x="284" y="769"/>
                </a:lnTo>
                <a:close/>
                <a:moveTo>
                  <a:pt x="462" y="202"/>
                </a:moveTo>
                <a:cubicBezTo>
                  <a:pt x="462" y="379"/>
                  <a:pt x="462" y="379"/>
                  <a:pt x="462" y="379"/>
                </a:cubicBezTo>
                <a:cubicBezTo>
                  <a:pt x="284" y="379"/>
                  <a:pt x="284" y="379"/>
                  <a:pt x="284" y="379"/>
                </a:cubicBezTo>
                <a:cubicBezTo>
                  <a:pt x="284" y="202"/>
                  <a:pt x="284" y="202"/>
                  <a:pt x="284" y="202"/>
                </a:cubicBezTo>
                <a:lnTo>
                  <a:pt x="462" y="202"/>
                </a:lnTo>
                <a:close/>
              </a:path>
            </a:pathLst>
          </a:custGeom>
          <a:solidFill>
            <a:srgbClr val="008272"/>
          </a:solidFill>
          <a:ln>
            <a:noFill/>
          </a:ln>
        </p:spPr>
        <p:txBody>
          <a:bodyPr vert="horz" wrap="square" lIns="63015" tIns="31508" rIns="63015" bIns="315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570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3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60470" y="6052465"/>
            <a:ext cx="1194238" cy="1335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40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0" marR="0" lvl="0" indent="0" algn="l" defTabSz="857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Devices to take action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896926" y="4266626"/>
            <a:ext cx="603578" cy="561443"/>
            <a:chOff x="7097986" y="2930421"/>
            <a:chExt cx="1699728" cy="1870084"/>
          </a:xfrm>
        </p:grpSpPr>
        <p:grpSp>
          <p:nvGrpSpPr>
            <p:cNvPr id="39" name="Group 38"/>
            <p:cNvGrpSpPr/>
            <p:nvPr/>
          </p:nvGrpSpPr>
          <p:grpSpPr>
            <a:xfrm>
              <a:off x="7097986" y="2930421"/>
              <a:ext cx="1699728" cy="441120"/>
              <a:chOff x="8193115" y="354643"/>
              <a:chExt cx="1699728" cy="44112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8193115" y="354643"/>
                <a:ext cx="1699727" cy="259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8570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8193116" y="536683"/>
                <a:ext cx="262101" cy="259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8570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9630742" y="536683"/>
                <a:ext cx="262101" cy="259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8570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7489291" y="3371437"/>
              <a:ext cx="297114" cy="259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89291" y="3735923"/>
              <a:ext cx="297114" cy="259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489291" y="4100409"/>
              <a:ext cx="297114" cy="259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63895" y="3558123"/>
              <a:ext cx="297114" cy="259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863895" y="3922609"/>
              <a:ext cx="297114" cy="259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238499" y="3735923"/>
              <a:ext cx="297114" cy="259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8570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5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 rot="10800000">
              <a:off x="7097986" y="4359385"/>
              <a:ext cx="1699728" cy="441120"/>
              <a:chOff x="8193115" y="354643"/>
              <a:chExt cx="1699728" cy="44112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8193115" y="354643"/>
                <a:ext cx="1699727" cy="259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8570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193116" y="536683"/>
                <a:ext cx="262101" cy="259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8570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9630742" y="536683"/>
                <a:ext cx="262101" cy="259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8570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9" name="Oval 88"/>
          <p:cNvSpPr/>
          <p:nvPr/>
        </p:nvSpPr>
        <p:spPr bwMode="auto">
          <a:xfrm>
            <a:off x="6394040" y="4629313"/>
            <a:ext cx="1413438" cy="1374012"/>
          </a:xfrm>
          <a:prstGeom prst="ellipse">
            <a:avLst/>
          </a:prstGeom>
          <a:solidFill>
            <a:srgbClr val="71B1D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150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Slow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75" y="3380919"/>
            <a:ext cx="692369" cy="678382"/>
          </a:xfrm>
          <a:prstGeom prst="rect">
            <a:avLst/>
          </a:prstGeom>
        </p:spPr>
      </p:pic>
      <p:sp>
        <p:nvSpPr>
          <p:cNvPr id="90" name="Right Arrow 89"/>
          <p:cNvSpPr/>
          <p:nvPr/>
        </p:nvSpPr>
        <p:spPr bwMode="auto">
          <a:xfrm>
            <a:off x="7863765" y="5542703"/>
            <a:ext cx="1087391" cy="552197"/>
          </a:xfrm>
          <a:prstGeom prst="rightArrow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015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425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Data Lake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3038" y="4366967"/>
            <a:ext cx="985661" cy="64758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023" y="2441226"/>
            <a:ext cx="706268" cy="7062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9162" y="5119810"/>
            <a:ext cx="474606" cy="431876"/>
          </a:xfrm>
          <a:prstGeom prst="rect">
            <a:avLst/>
          </a:prstGeom>
        </p:spPr>
      </p:pic>
      <p:sp>
        <p:nvSpPr>
          <p:cNvPr id="93" name="Right Arrow 92"/>
          <p:cNvSpPr/>
          <p:nvPr/>
        </p:nvSpPr>
        <p:spPr bwMode="auto">
          <a:xfrm>
            <a:off x="5932603" y="1923087"/>
            <a:ext cx="384769" cy="236656"/>
          </a:xfrm>
          <a:prstGeom prst="rightArrow">
            <a:avLst/>
          </a:prstGeom>
          <a:solidFill>
            <a:srgbClr val="00BCF2"/>
          </a:solidFill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Right Arrow 93"/>
          <p:cNvSpPr/>
          <p:nvPr/>
        </p:nvSpPr>
        <p:spPr bwMode="auto">
          <a:xfrm>
            <a:off x="7760847" y="1923087"/>
            <a:ext cx="384769" cy="236656"/>
          </a:xfrm>
          <a:prstGeom prst="rightArrow">
            <a:avLst/>
          </a:prstGeom>
          <a:solidFill>
            <a:srgbClr val="00BCF2"/>
          </a:solidFill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6031" tIns="100824" rIns="126031" bIns="10082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4252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7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72585" y="1890873"/>
            <a:ext cx="242920" cy="236656"/>
          </a:xfrm>
          <a:prstGeom prst="rect">
            <a:avLst/>
          </a:prstGeom>
          <a:solidFill>
            <a:schemeClr val="accent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613780" y="1939619"/>
            <a:ext cx="242920" cy="236656"/>
          </a:xfrm>
          <a:prstGeom prst="rect">
            <a:avLst/>
          </a:prstGeom>
          <a:solidFill>
            <a:schemeClr val="accent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C502430-FEBB-44F9-A5CB-6F8DA1B4F3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9" t="1446" r="6258"/>
          <a:stretch/>
        </p:blipFill>
        <p:spPr>
          <a:xfrm>
            <a:off x="10998325" y="414058"/>
            <a:ext cx="606577" cy="65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16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B0829-CDEA-5044-85A6-21056D8C1FC3}"/>
              </a:ext>
            </a:extLst>
          </p:cNvPr>
          <p:cNvSpPr txBox="1">
            <a:spLocks/>
          </p:cNvSpPr>
          <p:nvPr/>
        </p:nvSpPr>
        <p:spPr>
          <a:xfrm>
            <a:off x="633413" y="1329465"/>
            <a:ext cx="10925178" cy="4567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Records a stream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Recording moves forward only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You can plan the tape repeatedly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A cassette tape has Left and Right channels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When you press record, they both record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But the data on each channel is different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The left and right speakers each play one channel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Event Hubs calls these </a:t>
            </a:r>
            <a:r>
              <a:rPr lang="en-US" sz="2800" b="1" dirty="0">
                <a:solidFill>
                  <a:schemeClr val="tx1"/>
                </a:solidFill>
                <a:latin typeface="+mj-lt"/>
              </a:rPr>
              <a:t>partitions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2DB06-DA97-F748-9A50-8CC9C18E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How Event Hubs is different from queues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02F0E-CD6F-1F46-8F14-B54DA39B0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" t="1446" r="6258"/>
          <a:stretch/>
        </p:blipFill>
        <p:spPr>
          <a:xfrm>
            <a:off x="10998325" y="414058"/>
            <a:ext cx="606577" cy="657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3A18D-4E05-364D-AE76-659AF973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031" y="4155827"/>
            <a:ext cx="2210871" cy="14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3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11AFB7-81F6-9F41-9E4F-5D9EAA528B32}"/>
              </a:ext>
            </a:extLst>
          </p:cNvPr>
          <p:cNvSpPr txBox="1">
            <a:spLocks/>
          </p:cNvSpPr>
          <p:nvPr/>
        </p:nvSpPr>
        <p:spPr>
          <a:xfrm>
            <a:off x="633413" y="1329466"/>
            <a:ext cx="10925178" cy="24991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Can play from anywhere on the tape</a:t>
            </a:r>
          </a:p>
          <a:p>
            <a:r>
              <a:rPr lang="en-US" sz="2800" dirty="0" err="1">
                <a:solidFill>
                  <a:schemeClr val="tx1"/>
                </a:solidFill>
                <a:latin typeface="+mj-lt"/>
              </a:rPr>
              <a:t>FastFwd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or Rewind then Play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Each partition gets a speaker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Client-side cursor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Non-destructive reads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148404-4A79-5348-A4FE-F3B1ABCD1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Hubs is like a tape deck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4D90E-47F6-0946-BFB2-8FC17D53B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" t="1446" r="6258"/>
          <a:stretch/>
        </p:blipFill>
        <p:spPr>
          <a:xfrm>
            <a:off x="10998325" y="414058"/>
            <a:ext cx="606577" cy="657125"/>
          </a:xfrm>
          <a:prstGeom prst="rect">
            <a:avLst/>
          </a:prstGeom>
        </p:spPr>
      </p:pic>
      <p:pic>
        <p:nvPicPr>
          <p:cNvPr id="5" name="Picture 2" descr="Image result for boombox clipart">
            <a:extLst>
              <a:ext uri="{FF2B5EF4-FFF2-40B4-BE49-F238E27FC236}">
                <a16:creationId xmlns:a16="http://schemas.microsoft.com/office/drawing/2014/main" id="{AE8F987D-2A51-924D-86B1-CE7791C1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640" y="3603166"/>
            <a:ext cx="3711816" cy="24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73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3025-8010-0146-93BA-A1640F9B0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43" y="1122363"/>
            <a:ext cx="11397343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ea typeface="Segoe UI Historic" panose="020B0502040204020203" pitchFamily="34" charset="0"/>
                <a:cs typeface="Segoe UI Historic" panose="020B0502040204020203" pitchFamily="34" charset="0"/>
              </a:rPr>
              <a:t>Azure Messaging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A8A60-8241-FC40-8ECB-3FFAE71D2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743" y="5342471"/>
            <a:ext cx="9144000" cy="1255552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j-lt"/>
              </a:rPr>
              <a:t>David Barkol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j-lt"/>
              </a:rPr>
              <a:t>Azure Architect – Global Black Belt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latin typeface="+mj-lt"/>
              </a:rPr>
              <a:t>Microsoft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@dbarkol</a:t>
            </a:r>
            <a:endParaRPr lang="en-US" sz="1800" dirty="0">
              <a:solidFill>
                <a:srgbClr val="0070C0"/>
              </a:solidFill>
              <a:latin typeface="+mj-lt"/>
            </a:endParaRPr>
          </a:p>
          <a:p>
            <a:pPr algn="l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C73EC9-8762-1A49-A350-C7A7AC9A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266247"/>
            <a:ext cx="13716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67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03D4037-7595-E74A-B4C8-B7258C44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Hubs conceptual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22AC4-D90D-624E-9C59-D41A03BEF67A}"/>
              </a:ext>
            </a:extLst>
          </p:cNvPr>
          <p:cNvSpPr/>
          <p:nvPr/>
        </p:nvSpPr>
        <p:spPr bwMode="auto">
          <a:xfrm>
            <a:off x="4065326" y="1888490"/>
            <a:ext cx="3221070" cy="420139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t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Event Hub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AA679A-EC57-1449-9F04-EF01DB975E68}"/>
              </a:ext>
            </a:extLst>
          </p:cNvPr>
          <p:cNvSpPr/>
          <p:nvPr/>
        </p:nvSpPr>
        <p:spPr bwMode="auto">
          <a:xfrm>
            <a:off x="4485466" y="2685031"/>
            <a:ext cx="1960651" cy="7064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ctr" anchorCtr="0"/>
          <a:lstStyle/>
          <a:p>
            <a:pPr marL="0" marR="0" lvl="0" indent="0" algn="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Partition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9B20AB-7393-4243-B982-32D72D686D74}"/>
              </a:ext>
            </a:extLst>
          </p:cNvPr>
          <p:cNvGrpSpPr/>
          <p:nvPr/>
        </p:nvGrpSpPr>
        <p:grpSpPr>
          <a:xfrm>
            <a:off x="1124351" y="3173356"/>
            <a:ext cx="1421289" cy="1400552"/>
            <a:chOff x="427037" y="1439862"/>
            <a:chExt cx="1765029" cy="1656444"/>
          </a:xfrm>
          <a:solidFill>
            <a:srgbClr val="FCD116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5353D2-C3F1-9D45-825D-E3F007A3AE3A}"/>
                </a:ext>
              </a:extLst>
            </p:cNvPr>
            <p:cNvGrpSpPr/>
            <p:nvPr/>
          </p:nvGrpSpPr>
          <p:grpSpPr>
            <a:xfrm>
              <a:off x="427037" y="1439862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A81B3E5-5C15-5C44-A442-4DAB3BDDF8B5}"/>
                  </a:ext>
                </a:extLst>
              </p:cNvPr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77A36F-4046-A446-9601-A07659C84CAA}"/>
                  </a:ext>
                </a:extLst>
              </p:cNvPr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F4EB014-C273-6E49-8802-38FB282E0D64}"/>
                  </a:ext>
                </a:extLst>
              </p:cNvPr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6A1CF75-C0CF-8F45-B7F4-749AFBFCC761}"/>
                  </a:ext>
                </a:extLst>
              </p:cNvPr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09DF384-932A-024F-BE41-8AEE17412D49}"/>
                  </a:ext>
                </a:extLst>
              </p:cNvPr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54D81DC-AEB8-8246-8335-7E659EB23F6B}"/>
                  </a:ext>
                </a:extLst>
              </p:cNvPr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DCCD174-7E67-A644-B807-36BAF5FC8161}"/>
                  </a:ext>
                </a:extLst>
              </p:cNvPr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3A3C88E-BFDB-3449-BB06-C054C1D805FB}"/>
                  </a:ext>
                </a:extLst>
              </p:cNvPr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30491CE-1860-7141-A03F-8D66FC30D9CC}"/>
                  </a:ext>
                </a:extLst>
              </p:cNvPr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CE3FBAF-7693-7E4C-BB86-78BBE5F21DC2}"/>
                  </a:ext>
                </a:extLst>
              </p:cNvPr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55FE116-8DE0-B74C-94E0-C0A15269092C}"/>
                </a:ext>
              </a:extLst>
            </p:cNvPr>
            <p:cNvGrpSpPr/>
            <p:nvPr/>
          </p:nvGrpSpPr>
          <p:grpSpPr>
            <a:xfrm>
              <a:off x="427046" y="1606978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696AC05-8FB5-5744-8CFC-51414EF914CF}"/>
                  </a:ext>
                </a:extLst>
              </p:cNvPr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7175FDD-A776-7246-A165-C836E7E69FB0}"/>
                  </a:ext>
                </a:extLst>
              </p:cNvPr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CA3E6B0-F3C5-8D4A-88BA-CFAE64C7FF70}"/>
                  </a:ext>
                </a:extLst>
              </p:cNvPr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F00A85C3-19F2-314C-B981-0208568DF1B3}"/>
                  </a:ext>
                </a:extLst>
              </p:cNvPr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FF9B9F9-A8FB-C048-A3CA-36072ED573F7}"/>
                  </a:ext>
                </a:extLst>
              </p:cNvPr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4152507-B78F-3543-B422-B700CA298155}"/>
                  </a:ext>
                </a:extLst>
              </p:cNvPr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DD26552-ECD0-5347-8FC2-DF6E3562578C}"/>
                  </a:ext>
                </a:extLst>
              </p:cNvPr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DBF6F29-2059-E540-A914-8B355D407EE0}"/>
                  </a:ext>
                </a:extLst>
              </p:cNvPr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85627A9-6D87-0C43-9050-19214558F56C}"/>
                  </a:ext>
                </a:extLst>
              </p:cNvPr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EA25AFE-A2B9-F647-A497-1FD580C7529E}"/>
                  </a:ext>
                </a:extLst>
              </p:cNvPr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0C3452-3029-AF43-BF7A-E7DE9541CB6D}"/>
                </a:ext>
              </a:extLst>
            </p:cNvPr>
            <p:cNvGrpSpPr/>
            <p:nvPr/>
          </p:nvGrpSpPr>
          <p:grpSpPr>
            <a:xfrm>
              <a:off x="427055" y="1774094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6122889-A16A-4D4D-8D56-F8858B3973EC}"/>
                  </a:ext>
                </a:extLst>
              </p:cNvPr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D72E4C7-2FFD-0C43-9560-D8839F739E0B}"/>
                  </a:ext>
                </a:extLst>
              </p:cNvPr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C376AA9-1E97-E447-9A61-1C93FAF7868D}"/>
                  </a:ext>
                </a:extLst>
              </p:cNvPr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C1B9533-277E-924A-8930-BF7678701271}"/>
                  </a:ext>
                </a:extLst>
              </p:cNvPr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19D7AF8-17FB-7049-B9D5-E65555C64847}"/>
                  </a:ext>
                </a:extLst>
              </p:cNvPr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6ACB81B-093B-A242-BA30-49EABB8895DA}"/>
                  </a:ext>
                </a:extLst>
              </p:cNvPr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255C750-3E93-3344-AC68-B5EC5DD6A4FD}"/>
                  </a:ext>
                </a:extLst>
              </p:cNvPr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A48AF64-1761-1D43-9A89-681D3DB0FC1E}"/>
                  </a:ext>
                </a:extLst>
              </p:cNvPr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EF38540-90F0-A64F-8754-9E5FB32D80D6}"/>
                  </a:ext>
                </a:extLst>
              </p:cNvPr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9BF593B-8492-EF4C-ACF1-6D705DC7D88C}"/>
                  </a:ext>
                </a:extLst>
              </p:cNvPr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05DBDD6-3B8F-3146-BFFF-2C14A064C56C}"/>
                </a:ext>
              </a:extLst>
            </p:cNvPr>
            <p:cNvGrpSpPr/>
            <p:nvPr/>
          </p:nvGrpSpPr>
          <p:grpSpPr>
            <a:xfrm>
              <a:off x="427064" y="1941210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EDF5E21-16A2-9B45-9638-751038E686A0}"/>
                  </a:ext>
                </a:extLst>
              </p:cNvPr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9F58499-AE6F-A945-ACBF-8F2C73F82C37}"/>
                  </a:ext>
                </a:extLst>
              </p:cNvPr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DEAE59F9-ADC3-914C-AF36-60C7E8AAABDF}"/>
                  </a:ext>
                </a:extLst>
              </p:cNvPr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0D53265-DC3C-E741-8014-DFACDB072C84}"/>
                  </a:ext>
                </a:extLst>
              </p:cNvPr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18FC439-89DD-F142-AFC1-1C5597973C0A}"/>
                  </a:ext>
                </a:extLst>
              </p:cNvPr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934BEED-A7F3-0542-B9F5-FF0DA714EF3D}"/>
                  </a:ext>
                </a:extLst>
              </p:cNvPr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249FA00-5527-5249-9A98-DB41DB9DFD2A}"/>
                  </a:ext>
                </a:extLst>
              </p:cNvPr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B119FF1-FCBD-B142-A548-ED079E775F9B}"/>
                  </a:ext>
                </a:extLst>
              </p:cNvPr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6D2E4C1-843D-9E49-8530-261D33A0017B}"/>
                  </a:ext>
                </a:extLst>
              </p:cNvPr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0310DC0-2AE4-834E-A401-369B666134BB}"/>
                  </a:ext>
                </a:extLst>
              </p:cNvPr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2F0322-FF74-0949-86CE-5791A37D1346}"/>
                </a:ext>
              </a:extLst>
            </p:cNvPr>
            <p:cNvGrpSpPr/>
            <p:nvPr/>
          </p:nvGrpSpPr>
          <p:grpSpPr>
            <a:xfrm>
              <a:off x="427073" y="2108326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ED3067E-A2EE-1D4C-A7A9-02488D6FF53C}"/>
                  </a:ext>
                </a:extLst>
              </p:cNvPr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1DBD6A8-938A-F141-AB6D-63AFCAFE44C8}"/>
                  </a:ext>
                </a:extLst>
              </p:cNvPr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6FB0F13-0E12-5946-B507-14B7E34CBD72}"/>
                  </a:ext>
                </a:extLst>
              </p:cNvPr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C647519-A9DC-1344-9F03-6F1AED2AC305}"/>
                  </a:ext>
                </a:extLst>
              </p:cNvPr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234D9BD-5239-5548-8CC7-E0715E678BDF}"/>
                  </a:ext>
                </a:extLst>
              </p:cNvPr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C3766C1-B2B6-1943-BB73-C8F0F69C3F3C}"/>
                  </a:ext>
                </a:extLst>
              </p:cNvPr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D081274-054A-AB43-8D6E-C45C8EAC9445}"/>
                  </a:ext>
                </a:extLst>
              </p:cNvPr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76002BC-2882-8144-A663-6C6DD8BB26CB}"/>
                  </a:ext>
                </a:extLst>
              </p:cNvPr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B563CFB-4975-DD42-A424-8C4C64BF62FB}"/>
                  </a:ext>
                </a:extLst>
              </p:cNvPr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2ECD371-A5BF-9948-AAE9-719887D0E989}"/>
                  </a:ext>
                </a:extLst>
              </p:cNvPr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7F80C91-E1D3-0548-8D40-CC21352789E0}"/>
                </a:ext>
              </a:extLst>
            </p:cNvPr>
            <p:cNvGrpSpPr/>
            <p:nvPr/>
          </p:nvGrpSpPr>
          <p:grpSpPr>
            <a:xfrm>
              <a:off x="427082" y="2275442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4729BE2-D281-BE40-B4DE-5D19395ED5A4}"/>
                  </a:ext>
                </a:extLst>
              </p:cNvPr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2A31A75-F13B-EB41-B629-1D582FE379DD}"/>
                  </a:ext>
                </a:extLst>
              </p:cNvPr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BC4F614-4A85-9E4A-BCA7-D29E5D562504}"/>
                  </a:ext>
                </a:extLst>
              </p:cNvPr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B7C0DDB-E8E7-EF4D-B1C7-70110B2D0B91}"/>
                  </a:ext>
                </a:extLst>
              </p:cNvPr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B2C4747-774E-7748-90EB-28A482F6F36D}"/>
                  </a:ext>
                </a:extLst>
              </p:cNvPr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7B86FF-8D1D-B145-A311-77B1D53D8565}"/>
                  </a:ext>
                </a:extLst>
              </p:cNvPr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57EA4DE-4BB4-7744-B095-1CA6AEA38A53}"/>
                  </a:ext>
                </a:extLst>
              </p:cNvPr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6BC0133-A2BD-EF42-B661-6420CC7042DC}"/>
                  </a:ext>
                </a:extLst>
              </p:cNvPr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9D03788-0F5E-B24C-B0E2-5E05C5068C19}"/>
                  </a:ext>
                </a:extLst>
              </p:cNvPr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50A352B-334C-0C47-9011-93155A9C19C9}"/>
                  </a:ext>
                </a:extLst>
              </p:cNvPr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6D7CED-49D4-F543-98EE-71C396259F3A}"/>
                </a:ext>
              </a:extLst>
            </p:cNvPr>
            <p:cNvGrpSpPr/>
            <p:nvPr/>
          </p:nvGrpSpPr>
          <p:grpSpPr>
            <a:xfrm>
              <a:off x="427091" y="2442558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183089E-96E0-5E48-AFF0-6FB03B7C28E9}"/>
                  </a:ext>
                </a:extLst>
              </p:cNvPr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049D9C4-E433-A24A-93C9-7775AA1AB561}"/>
                  </a:ext>
                </a:extLst>
              </p:cNvPr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924FBE8-3928-5040-8CF1-66F06B4E8642}"/>
                  </a:ext>
                </a:extLst>
              </p:cNvPr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C0E1548-7B72-1343-9816-3CE8F8ED9EB0}"/>
                  </a:ext>
                </a:extLst>
              </p:cNvPr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324F691-E115-6344-8589-202971669203}"/>
                  </a:ext>
                </a:extLst>
              </p:cNvPr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3218D0E-9162-8F40-99BF-93B1EB2510CF}"/>
                  </a:ext>
                </a:extLst>
              </p:cNvPr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F72BC79-4F64-8D42-A331-7B4A941AFA44}"/>
                  </a:ext>
                </a:extLst>
              </p:cNvPr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800CEB2-D468-114F-B2C2-7B9A6EEEFA30}"/>
                  </a:ext>
                </a:extLst>
              </p:cNvPr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6CDE430-34D0-E148-9BDA-8280FE96CAB0}"/>
                  </a:ext>
                </a:extLst>
              </p:cNvPr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16D5CED-B16E-9543-89AD-03BF447777B1}"/>
                  </a:ext>
                </a:extLst>
              </p:cNvPr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A92AA0-E755-9247-9C91-26BE185688A5}"/>
                </a:ext>
              </a:extLst>
            </p:cNvPr>
            <p:cNvGrpSpPr/>
            <p:nvPr/>
          </p:nvGrpSpPr>
          <p:grpSpPr>
            <a:xfrm>
              <a:off x="427100" y="2609674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8593709-D4EA-3148-9EE4-C7A8DAE05FE8}"/>
                  </a:ext>
                </a:extLst>
              </p:cNvPr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1FCCB92-9B61-8A4B-9EF3-D6B9CC30D5B5}"/>
                  </a:ext>
                </a:extLst>
              </p:cNvPr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981608E-0588-8149-A061-47661D521901}"/>
                  </a:ext>
                </a:extLst>
              </p:cNvPr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336202F-0EF3-F24D-A31B-02488CD52442}"/>
                  </a:ext>
                </a:extLst>
              </p:cNvPr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2C10DE0-063D-9248-AF45-8087A8112878}"/>
                  </a:ext>
                </a:extLst>
              </p:cNvPr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A4603BF-55BE-FB4C-9408-0437A8C6C5DA}"/>
                  </a:ext>
                </a:extLst>
              </p:cNvPr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CA3C4BE-EC44-044E-A4EC-6BDBF246A28B}"/>
                  </a:ext>
                </a:extLst>
              </p:cNvPr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FC31818-D3CE-A64D-80C8-9A022A3BFDF1}"/>
                  </a:ext>
                </a:extLst>
              </p:cNvPr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7F846E-A525-1045-B59D-B3D679C39A8B}"/>
                  </a:ext>
                </a:extLst>
              </p:cNvPr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2CA52B-6E6D-3B48-BEB6-604EBC1955C6}"/>
                  </a:ext>
                </a:extLst>
              </p:cNvPr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032643B-4898-3E44-9889-72D8A70EE709}"/>
                </a:ext>
              </a:extLst>
            </p:cNvPr>
            <p:cNvGrpSpPr/>
            <p:nvPr/>
          </p:nvGrpSpPr>
          <p:grpSpPr>
            <a:xfrm>
              <a:off x="427109" y="2776790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0ECC45A-DFAB-9C4C-A5C2-BC1564EFBA55}"/>
                  </a:ext>
                </a:extLst>
              </p:cNvPr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90E2ADE-5899-3F49-A8DC-F272CCCE3BC0}"/>
                  </a:ext>
                </a:extLst>
              </p:cNvPr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2480DC-30DD-6047-BDF8-61146D9A773B}"/>
                  </a:ext>
                </a:extLst>
              </p:cNvPr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971755E-FC80-A342-BEE6-AA0D7102D3EC}"/>
                  </a:ext>
                </a:extLst>
              </p:cNvPr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98A7CE1-7804-E44E-9F25-98E4F74F4B5A}"/>
                  </a:ext>
                </a:extLst>
              </p:cNvPr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37CEF5-D5E8-C34F-8FD7-64C914BED8F2}"/>
                  </a:ext>
                </a:extLst>
              </p:cNvPr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C63D7FF-92FC-8C44-B9E3-5EECBECF6056}"/>
                  </a:ext>
                </a:extLst>
              </p:cNvPr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81F737E-957D-004E-9B08-0277CC071D50}"/>
                  </a:ext>
                </a:extLst>
              </p:cNvPr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A111DDC-C9E4-2F40-A7D9-8BBFAE05E53D}"/>
                  </a:ext>
                </a:extLst>
              </p:cNvPr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A336917-5CBE-A14B-B559-63D37617F3A0}"/>
                  </a:ext>
                </a:extLst>
              </p:cNvPr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85FDBB-404D-0B4B-8232-EA8D9E70380A}"/>
                </a:ext>
              </a:extLst>
            </p:cNvPr>
            <p:cNvGrpSpPr/>
            <p:nvPr/>
          </p:nvGrpSpPr>
          <p:grpSpPr>
            <a:xfrm>
              <a:off x="427118" y="2943906"/>
              <a:ext cx="1764948" cy="152400"/>
              <a:chOff x="427037" y="1439862"/>
              <a:chExt cx="1764948" cy="152400"/>
            </a:xfrm>
            <a:grpFill/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09D7AF2-0B6F-094F-81A3-AC65FD3CAD04}"/>
                  </a:ext>
                </a:extLst>
              </p:cNvPr>
              <p:cNvSpPr/>
              <p:nvPr/>
            </p:nvSpPr>
            <p:spPr bwMode="auto">
              <a:xfrm>
                <a:off x="42703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4460A23-44CD-8940-A0A9-B59FCAA61D01}"/>
                  </a:ext>
                </a:extLst>
              </p:cNvPr>
              <p:cNvSpPr/>
              <p:nvPr/>
            </p:nvSpPr>
            <p:spPr bwMode="auto">
              <a:xfrm>
                <a:off x="60620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359D11-ACA5-594A-82FC-EEF3A33327A5}"/>
                  </a:ext>
                </a:extLst>
              </p:cNvPr>
              <p:cNvSpPr/>
              <p:nvPr/>
            </p:nvSpPr>
            <p:spPr bwMode="auto">
              <a:xfrm>
                <a:off x="78538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8BBB162-8AC0-F442-A521-869D3010D507}"/>
                  </a:ext>
                </a:extLst>
              </p:cNvPr>
              <p:cNvSpPr/>
              <p:nvPr/>
            </p:nvSpPr>
            <p:spPr bwMode="auto">
              <a:xfrm>
                <a:off x="96455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13715C-7DE5-9D42-9504-DDA0F5E2E5B9}"/>
                  </a:ext>
                </a:extLst>
              </p:cNvPr>
              <p:cNvSpPr/>
              <p:nvPr/>
            </p:nvSpPr>
            <p:spPr bwMode="auto">
              <a:xfrm>
                <a:off x="114372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B9C4F0-08E8-3448-90C0-53B50833B478}"/>
                  </a:ext>
                </a:extLst>
              </p:cNvPr>
              <p:cNvSpPr/>
              <p:nvPr/>
            </p:nvSpPr>
            <p:spPr bwMode="auto">
              <a:xfrm>
                <a:off x="1322897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722BB02-40EB-5C4C-A39D-A2DB4906E77A}"/>
                  </a:ext>
                </a:extLst>
              </p:cNvPr>
              <p:cNvSpPr/>
              <p:nvPr/>
            </p:nvSpPr>
            <p:spPr bwMode="auto">
              <a:xfrm>
                <a:off x="1502069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4857958-E707-9547-A543-3C59FD00877C}"/>
                  </a:ext>
                </a:extLst>
              </p:cNvPr>
              <p:cNvSpPr/>
              <p:nvPr/>
            </p:nvSpPr>
            <p:spPr bwMode="auto">
              <a:xfrm>
                <a:off x="1681241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A3D814-DADA-454E-8675-207920AFCC8A}"/>
                  </a:ext>
                </a:extLst>
              </p:cNvPr>
              <p:cNvSpPr/>
              <p:nvPr/>
            </p:nvSpPr>
            <p:spPr bwMode="auto">
              <a:xfrm>
                <a:off x="1860413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ABD919-BCE5-1D4C-8303-86397780160C}"/>
                  </a:ext>
                </a:extLst>
              </p:cNvPr>
              <p:cNvSpPr/>
              <p:nvPr/>
            </p:nvSpPr>
            <p:spPr bwMode="auto">
              <a:xfrm>
                <a:off x="2039585" y="1439862"/>
                <a:ext cx="152400" cy="15240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4753" tIns="131802" rIns="164753" bIns="1318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39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6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50C655F-C0F1-8D42-B1A5-2444B952FF8D}"/>
              </a:ext>
            </a:extLst>
          </p:cNvPr>
          <p:cNvSpPr/>
          <p:nvPr/>
        </p:nvSpPr>
        <p:spPr bwMode="auto">
          <a:xfrm>
            <a:off x="4482714" y="3499025"/>
            <a:ext cx="1960651" cy="7064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ctr" anchorCtr="0"/>
          <a:lstStyle/>
          <a:p>
            <a:pPr marL="0" marR="0" lvl="0" indent="0" algn="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Partition 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470682-84AC-E145-A84B-A997BFC3DB2D}"/>
              </a:ext>
            </a:extLst>
          </p:cNvPr>
          <p:cNvSpPr/>
          <p:nvPr/>
        </p:nvSpPr>
        <p:spPr bwMode="auto">
          <a:xfrm>
            <a:off x="4482714" y="4339303"/>
            <a:ext cx="1960651" cy="7064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ctr" anchorCtr="0"/>
          <a:lstStyle/>
          <a:p>
            <a:pPr marL="0" marR="0" lvl="0" indent="0" algn="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Partition 3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30347B-D5E8-3D48-9B72-7A265BB23D8E}"/>
              </a:ext>
            </a:extLst>
          </p:cNvPr>
          <p:cNvSpPr/>
          <p:nvPr/>
        </p:nvSpPr>
        <p:spPr bwMode="auto">
          <a:xfrm>
            <a:off x="4482714" y="5173319"/>
            <a:ext cx="1960651" cy="7064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ctr" anchorCtr="0"/>
          <a:lstStyle/>
          <a:p>
            <a:pPr marL="0" marR="0" lvl="0" indent="0" algn="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Partition 4</a:t>
            </a:r>
          </a:p>
        </p:txBody>
      </p:sp>
      <p:sp>
        <p:nvSpPr>
          <p:cNvPr id="119" name="Right Arrow 118">
            <a:extLst>
              <a:ext uri="{FF2B5EF4-FFF2-40B4-BE49-F238E27FC236}">
                <a16:creationId xmlns:a16="http://schemas.microsoft.com/office/drawing/2014/main" id="{194660C9-C288-3C4E-B6F7-927A3F86FC27}"/>
              </a:ext>
            </a:extLst>
          </p:cNvPr>
          <p:cNvSpPr/>
          <p:nvPr/>
        </p:nvSpPr>
        <p:spPr bwMode="auto">
          <a:xfrm>
            <a:off x="2734886" y="2967631"/>
            <a:ext cx="1228546" cy="1843088"/>
          </a:xfrm>
          <a:prstGeom prst="rightArrow">
            <a:avLst>
              <a:gd name="adj1" fmla="val 75275"/>
              <a:gd name="adj2" fmla="val 50000"/>
            </a:avLst>
          </a:prstGeom>
          <a:noFill/>
          <a:ln w="3810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8032" tIns="134425" rIns="168032" bIns="134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566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2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566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2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Kafka</a:t>
            </a:r>
          </a:p>
          <a:p>
            <a:pPr marL="0" marR="0" lvl="0" indent="0" algn="ctr" defTabSz="8566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2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HTTP</a:t>
            </a:r>
          </a:p>
          <a:p>
            <a:pPr marL="0" marR="0" lvl="0" indent="0" algn="ctr" defTabSz="8566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2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AMQP</a:t>
            </a:r>
          </a:p>
          <a:p>
            <a:pPr marL="0" marR="0" lvl="0" indent="0" algn="ctr" defTabSz="8566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2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9460B66-5912-BA45-91E8-FE0B8090D89B}"/>
              </a:ext>
            </a:extLst>
          </p:cNvPr>
          <p:cNvSpPr/>
          <p:nvPr/>
        </p:nvSpPr>
        <p:spPr bwMode="auto">
          <a:xfrm>
            <a:off x="9313736" y="2465460"/>
            <a:ext cx="350116" cy="35011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C35BE98-2C1D-B642-B917-F829DEFE92AC}"/>
              </a:ext>
            </a:extLst>
          </p:cNvPr>
          <p:cNvSpPr/>
          <p:nvPr/>
        </p:nvSpPr>
        <p:spPr bwMode="auto">
          <a:xfrm>
            <a:off x="9317071" y="2883304"/>
            <a:ext cx="350116" cy="35011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EBA08B3-89C8-DB45-9664-DB96915797B9}"/>
              </a:ext>
            </a:extLst>
          </p:cNvPr>
          <p:cNvSpPr/>
          <p:nvPr/>
        </p:nvSpPr>
        <p:spPr bwMode="auto">
          <a:xfrm>
            <a:off x="9313736" y="3301147"/>
            <a:ext cx="350116" cy="35011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3F5F43F-DFA4-A541-BDB6-33D90A6ED963}"/>
              </a:ext>
            </a:extLst>
          </p:cNvPr>
          <p:cNvSpPr/>
          <p:nvPr/>
        </p:nvSpPr>
        <p:spPr bwMode="auto">
          <a:xfrm>
            <a:off x="9313736" y="3723266"/>
            <a:ext cx="350116" cy="35011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95497B1-C1DE-F34D-8E86-CE0DA4892A2F}"/>
              </a:ext>
            </a:extLst>
          </p:cNvPr>
          <p:cNvSpPr txBox="1"/>
          <p:nvPr/>
        </p:nvSpPr>
        <p:spPr>
          <a:xfrm>
            <a:off x="652301" y="4549373"/>
            <a:ext cx="2344749" cy="577047"/>
          </a:xfrm>
          <a:prstGeom prst="rect">
            <a:avLst/>
          </a:prstGeom>
          <a:noFill/>
        </p:spPr>
        <p:txBody>
          <a:bodyPr wrap="none" lIns="168055" tIns="134444" rIns="168055" bIns="134444" rtlCol="0">
            <a:spAutoFit/>
          </a:bodyPr>
          <a:lstStyle/>
          <a:p>
            <a:pPr marL="0" marR="0" lvl="0" indent="0" algn="l" defTabSz="8570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 Producers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062ECD7-103F-A540-8372-FAE9257CF05E}"/>
              </a:ext>
            </a:extLst>
          </p:cNvPr>
          <p:cNvSpPr txBox="1"/>
          <p:nvPr/>
        </p:nvSpPr>
        <p:spPr>
          <a:xfrm>
            <a:off x="8757263" y="3966436"/>
            <a:ext cx="2266202" cy="577047"/>
          </a:xfrm>
          <a:prstGeom prst="rect">
            <a:avLst/>
          </a:prstGeom>
          <a:noFill/>
        </p:spPr>
        <p:txBody>
          <a:bodyPr wrap="none" lIns="168055" tIns="134444" rIns="168055" bIns="134444" rtlCol="0">
            <a:spAutoFit/>
          </a:bodyPr>
          <a:lstStyle/>
          <a:p>
            <a:pPr marL="0" marR="0" lvl="0" indent="0" algn="l" defTabSz="8570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 Receivers</a:t>
            </a:r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2720C372-1D51-E44B-B0A4-B731A4097715}"/>
              </a:ext>
            </a:extLst>
          </p:cNvPr>
          <p:cNvSpPr/>
          <p:nvPr/>
        </p:nvSpPr>
        <p:spPr bwMode="auto">
          <a:xfrm>
            <a:off x="8587564" y="7075363"/>
            <a:ext cx="1064000" cy="720551"/>
          </a:xfrm>
          <a:prstGeom prst="rightArrow">
            <a:avLst>
              <a:gd name="adj1" fmla="val 75275"/>
              <a:gd name="adj2" fmla="val 50000"/>
            </a:avLst>
          </a:prstGeom>
          <a:noFill/>
          <a:ln w="3810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8032" tIns="134425" rIns="168032" bIns="1344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566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2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AMQP</a:t>
            </a:r>
          </a:p>
        </p:txBody>
      </p:sp>
      <p:cxnSp>
        <p:nvCxnSpPr>
          <p:cNvPr id="127" name="Straight Arrow Connector 704">
            <a:extLst>
              <a:ext uri="{FF2B5EF4-FFF2-40B4-BE49-F238E27FC236}">
                <a16:creationId xmlns:a16="http://schemas.microsoft.com/office/drawing/2014/main" id="{A17B869C-157B-3544-BEC0-621C1E7D77B0}"/>
              </a:ext>
            </a:extLst>
          </p:cNvPr>
          <p:cNvCxnSpPr>
            <a:stCxn id="120" idx="1"/>
            <a:endCxn id="4" idx="3"/>
          </p:cNvCxnSpPr>
          <p:nvPr/>
        </p:nvCxnSpPr>
        <p:spPr>
          <a:xfrm rot="10800000" flipV="1">
            <a:off x="6446117" y="2640516"/>
            <a:ext cx="2867618" cy="397761"/>
          </a:xfrm>
          <a:prstGeom prst="bentConnector3">
            <a:avLst>
              <a:gd name="adj1" fmla="val 84398"/>
            </a:avLst>
          </a:prstGeom>
          <a:ln w="28575">
            <a:headEnd type="diamond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8" name="Straight Arrow Connector 704">
            <a:extLst>
              <a:ext uri="{FF2B5EF4-FFF2-40B4-BE49-F238E27FC236}">
                <a16:creationId xmlns:a16="http://schemas.microsoft.com/office/drawing/2014/main" id="{E9B0CE68-2319-B04D-89A8-4EB6D14893C4}"/>
              </a:ext>
            </a:extLst>
          </p:cNvPr>
          <p:cNvCxnSpPr>
            <a:stCxn id="121" idx="1"/>
            <a:endCxn id="116" idx="3"/>
          </p:cNvCxnSpPr>
          <p:nvPr/>
        </p:nvCxnSpPr>
        <p:spPr>
          <a:xfrm rot="10800000" flipV="1">
            <a:off x="6443363" y="3058362"/>
            <a:ext cx="2873708" cy="793912"/>
          </a:xfrm>
          <a:prstGeom prst="bentConnector3">
            <a:avLst>
              <a:gd name="adj1" fmla="val 84326"/>
            </a:avLst>
          </a:prstGeom>
          <a:ln w="28575">
            <a:headEnd type="diamond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EE4E47C-499F-9041-9107-AB4A91B7D5B6}"/>
              </a:ext>
            </a:extLst>
          </p:cNvPr>
          <p:cNvCxnSpPr/>
          <p:nvPr/>
        </p:nvCxnSpPr>
        <p:spPr>
          <a:xfrm>
            <a:off x="3995303" y="1892725"/>
            <a:ext cx="0" cy="4197160"/>
          </a:xfrm>
          <a:prstGeom prst="line">
            <a:avLst/>
          </a:prstGeom>
          <a:ln w="19050">
            <a:solidFill>
              <a:schemeClr val="accent3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Arc 129">
            <a:extLst>
              <a:ext uri="{FF2B5EF4-FFF2-40B4-BE49-F238E27FC236}">
                <a16:creationId xmlns:a16="http://schemas.microsoft.com/office/drawing/2014/main" id="{58FBF763-E780-A642-BA31-F0708AA0B03A}"/>
              </a:ext>
            </a:extLst>
          </p:cNvPr>
          <p:cNvSpPr/>
          <p:nvPr/>
        </p:nvSpPr>
        <p:spPr>
          <a:xfrm flipH="1" flipV="1">
            <a:off x="1804337" y="1767357"/>
            <a:ext cx="3591432" cy="970312"/>
          </a:xfrm>
          <a:prstGeom prst="arc">
            <a:avLst>
              <a:gd name="adj1" fmla="val 16200000"/>
              <a:gd name="adj2" fmla="val 21558341"/>
            </a:avLst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1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84764E72-3DA4-FF45-8FEB-ABD5AF385D61}"/>
              </a:ext>
            </a:extLst>
          </p:cNvPr>
          <p:cNvSpPr/>
          <p:nvPr/>
        </p:nvSpPr>
        <p:spPr>
          <a:xfrm flipH="1">
            <a:off x="1804337" y="5062401"/>
            <a:ext cx="3591432" cy="1097507"/>
          </a:xfrm>
          <a:prstGeom prst="arc">
            <a:avLst>
              <a:gd name="adj1" fmla="val 16200000"/>
              <a:gd name="adj2" fmla="val 21558341"/>
            </a:avLst>
          </a:prstGeom>
          <a:ln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8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1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C1D2650-CF04-9F49-8CCA-75287ED728D1}"/>
              </a:ext>
            </a:extLst>
          </p:cNvPr>
          <p:cNvSpPr/>
          <p:nvPr/>
        </p:nvSpPr>
        <p:spPr bwMode="auto">
          <a:xfrm>
            <a:off x="4517141" y="2727819"/>
            <a:ext cx="609451" cy="525173"/>
          </a:xfrm>
          <a:prstGeom prst="rect">
            <a:avLst/>
          </a:prstGeom>
          <a:pattFill prst="dkVert">
            <a:fgClr>
              <a:schemeClr val="accent2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61A7A1C-0308-1540-9A7F-ACBE07499A8C}"/>
              </a:ext>
            </a:extLst>
          </p:cNvPr>
          <p:cNvSpPr/>
          <p:nvPr/>
        </p:nvSpPr>
        <p:spPr bwMode="auto">
          <a:xfrm>
            <a:off x="4526842" y="3545852"/>
            <a:ext cx="491504" cy="482982"/>
          </a:xfrm>
          <a:prstGeom prst="rect">
            <a:avLst/>
          </a:prstGeom>
          <a:pattFill prst="dkVert">
            <a:fgClr>
              <a:schemeClr val="accent2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B3FE554-01C4-FD40-8373-52B907FD24E5}"/>
              </a:ext>
            </a:extLst>
          </p:cNvPr>
          <p:cNvSpPr/>
          <p:nvPr/>
        </p:nvSpPr>
        <p:spPr bwMode="auto">
          <a:xfrm>
            <a:off x="4519046" y="4384446"/>
            <a:ext cx="609451" cy="525173"/>
          </a:xfrm>
          <a:prstGeom prst="rect">
            <a:avLst/>
          </a:prstGeom>
          <a:pattFill prst="dkVert">
            <a:fgClr>
              <a:schemeClr val="accent2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8007A0E-7465-594E-B4CD-A98030C68837}"/>
              </a:ext>
            </a:extLst>
          </p:cNvPr>
          <p:cNvSpPr/>
          <p:nvPr/>
        </p:nvSpPr>
        <p:spPr bwMode="auto">
          <a:xfrm>
            <a:off x="4526843" y="5206738"/>
            <a:ext cx="712244" cy="519692"/>
          </a:xfrm>
          <a:prstGeom prst="rect">
            <a:avLst/>
          </a:prstGeom>
          <a:pattFill prst="dkVert">
            <a:fgClr>
              <a:schemeClr val="accent2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4634685-FBDC-E54B-9279-3B58598A5D06}"/>
              </a:ext>
            </a:extLst>
          </p:cNvPr>
          <p:cNvSpPr/>
          <p:nvPr/>
        </p:nvSpPr>
        <p:spPr bwMode="auto">
          <a:xfrm>
            <a:off x="9317071" y="4418202"/>
            <a:ext cx="350116" cy="3501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CB94CBC-C1A2-484A-9E97-B03E12711FC3}"/>
              </a:ext>
            </a:extLst>
          </p:cNvPr>
          <p:cNvSpPr/>
          <p:nvPr/>
        </p:nvSpPr>
        <p:spPr bwMode="auto">
          <a:xfrm>
            <a:off x="9320407" y="4836046"/>
            <a:ext cx="350116" cy="3501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2118097-CE37-F140-A214-98DECC8F6D66}"/>
              </a:ext>
            </a:extLst>
          </p:cNvPr>
          <p:cNvSpPr/>
          <p:nvPr/>
        </p:nvSpPr>
        <p:spPr bwMode="auto">
          <a:xfrm>
            <a:off x="9317071" y="5253890"/>
            <a:ext cx="350116" cy="3501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B8C30CE-485A-1840-B621-E3D38A132539}"/>
              </a:ext>
            </a:extLst>
          </p:cNvPr>
          <p:cNvSpPr/>
          <p:nvPr/>
        </p:nvSpPr>
        <p:spPr bwMode="auto">
          <a:xfrm>
            <a:off x="9317071" y="5676009"/>
            <a:ext cx="350116" cy="3501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4028" tIns="84028" rIns="31514" bIns="31514" rtlCol="0" anchor="b" anchorCtr="0"/>
          <a:lstStyle/>
          <a:p>
            <a:pPr marL="0" marR="0" lvl="0" indent="0" algn="ctr" defTabSz="8567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35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0" name="Straight Arrow Connector 704">
            <a:extLst>
              <a:ext uri="{FF2B5EF4-FFF2-40B4-BE49-F238E27FC236}">
                <a16:creationId xmlns:a16="http://schemas.microsoft.com/office/drawing/2014/main" id="{1C3FCCA6-E75A-CF40-9D0A-411A21B40F7D}"/>
              </a:ext>
            </a:extLst>
          </p:cNvPr>
          <p:cNvCxnSpPr>
            <a:stCxn id="138" idx="1"/>
            <a:endCxn id="117" idx="3"/>
          </p:cNvCxnSpPr>
          <p:nvPr/>
        </p:nvCxnSpPr>
        <p:spPr>
          <a:xfrm rot="10800000">
            <a:off x="6443363" y="4692552"/>
            <a:ext cx="2873708" cy="736396"/>
          </a:xfrm>
          <a:prstGeom prst="bentConnector3">
            <a:avLst>
              <a:gd name="adj1" fmla="val 91276"/>
            </a:avLst>
          </a:prstGeom>
          <a:ln w="28575">
            <a:solidFill>
              <a:schemeClr val="accent6"/>
            </a:solidFill>
            <a:headEnd type="diamond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1" name="Straight Arrow Connector 704">
            <a:extLst>
              <a:ext uri="{FF2B5EF4-FFF2-40B4-BE49-F238E27FC236}">
                <a16:creationId xmlns:a16="http://schemas.microsoft.com/office/drawing/2014/main" id="{75614C0F-8A34-234E-881A-F2975F7E791E}"/>
              </a:ext>
            </a:extLst>
          </p:cNvPr>
          <p:cNvCxnSpPr>
            <a:stCxn id="139" idx="1"/>
            <a:endCxn id="118" idx="3"/>
          </p:cNvCxnSpPr>
          <p:nvPr/>
        </p:nvCxnSpPr>
        <p:spPr>
          <a:xfrm rot="10800000">
            <a:off x="6443363" y="5526568"/>
            <a:ext cx="2873708" cy="324500"/>
          </a:xfrm>
          <a:prstGeom prst="bentConnector3">
            <a:avLst>
              <a:gd name="adj1" fmla="val 91092"/>
            </a:avLst>
          </a:prstGeom>
          <a:ln w="28575">
            <a:solidFill>
              <a:schemeClr val="accent6"/>
            </a:solidFill>
            <a:headEnd type="diamond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704">
            <a:extLst>
              <a:ext uri="{FF2B5EF4-FFF2-40B4-BE49-F238E27FC236}">
                <a16:creationId xmlns:a16="http://schemas.microsoft.com/office/drawing/2014/main" id="{1E0B3F9A-963D-4144-9708-67BE061F6560}"/>
              </a:ext>
            </a:extLst>
          </p:cNvPr>
          <p:cNvCxnSpPr>
            <a:stCxn id="122" idx="1"/>
            <a:endCxn id="117" idx="3"/>
          </p:cNvCxnSpPr>
          <p:nvPr/>
        </p:nvCxnSpPr>
        <p:spPr>
          <a:xfrm rot="10800000" flipV="1">
            <a:off x="6443366" y="3476204"/>
            <a:ext cx="2870371" cy="1216346"/>
          </a:xfrm>
          <a:prstGeom prst="bentConnector3">
            <a:avLst>
              <a:gd name="adj1" fmla="val 84224"/>
            </a:avLst>
          </a:prstGeom>
          <a:ln w="28575">
            <a:headEnd type="diamond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704">
            <a:extLst>
              <a:ext uri="{FF2B5EF4-FFF2-40B4-BE49-F238E27FC236}">
                <a16:creationId xmlns:a16="http://schemas.microsoft.com/office/drawing/2014/main" id="{0F50C2B8-024C-C440-B744-267E41E292CD}"/>
              </a:ext>
            </a:extLst>
          </p:cNvPr>
          <p:cNvCxnSpPr>
            <a:stCxn id="123" idx="1"/>
            <a:endCxn id="118" idx="3"/>
          </p:cNvCxnSpPr>
          <p:nvPr/>
        </p:nvCxnSpPr>
        <p:spPr>
          <a:xfrm rot="10800000" flipV="1">
            <a:off x="6443366" y="3898325"/>
            <a:ext cx="2870371" cy="1628243"/>
          </a:xfrm>
          <a:prstGeom prst="bentConnector3">
            <a:avLst>
              <a:gd name="adj1" fmla="val 84295"/>
            </a:avLst>
          </a:prstGeom>
          <a:ln w="28575">
            <a:headEnd type="diamond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704">
            <a:extLst>
              <a:ext uri="{FF2B5EF4-FFF2-40B4-BE49-F238E27FC236}">
                <a16:creationId xmlns:a16="http://schemas.microsoft.com/office/drawing/2014/main" id="{687159A2-D651-8940-B1D7-E53F78F14660}"/>
              </a:ext>
            </a:extLst>
          </p:cNvPr>
          <p:cNvCxnSpPr>
            <a:stCxn id="137" idx="1"/>
            <a:endCxn id="116" idx="3"/>
          </p:cNvCxnSpPr>
          <p:nvPr/>
        </p:nvCxnSpPr>
        <p:spPr>
          <a:xfrm rot="10800000">
            <a:off x="6443365" y="3852273"/>
            <a:ext cx="2877042" cy="1158832"/>
          </a:xfrm>
          <a:prstGeom prst="bentConnector3">
            <a:avLst>
              <a:gd name="adj1" fmla="val 91402"/>
            </a:avLst>
          </a:prstGeom>
          <a:ln w="28575">
            <a:solidFill>
              <a:schemeClr val="accent6"/>
            </a:solidFill>
            <a:headEnd type="diamond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8C175AB-4806-E44B-9708-89D76485C122}"/>
              </a:ext>
            </a:extLst>
          </p:cNvPr>
          <p:cNvSpPr/>
          <p:nvPr/>
        </p:nvSpPr>
        <p:spPr bwMode="auto">
          <a:xfrm>
            <a:off x="7034069" y="2518697"/>
            <a:ext cx="1372699" cy="1546776"/>
          </a:xfrm>
          <a:prstGeom prst="rect">
            <a:avLst/>
          </a:prstGeom>
          <a:solidFill>
            <a:srgbClr val="00B0F0">
              <a:alpha val="75000"/>
            </a:srgbClr>
          </a:solidFill>
          <a:ln>
            <a:solidFill>
              <a:srgbClr val="BAD80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753" tIns="131802" rIns="164753" bIns="13180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39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Consumer Group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61D245E-EEB8-994E-B516-9CEAC5B15E71}"/>
              </a:ext>
            </a:extLst>
          </p:cNvPr>
          <p:cNvSpPr/>
          <p:nvPr/>
        </p:nvSpPr>
        <p:spPr bwMode="auto">
          <a:xfrm>
            <a:off x="7034069" y="4409326"/>
            <a:ext cx="1372699" cy="1546776"/>
          </a:xfrm>
          <a:prstGeom prst="rect">
            <a:avLst/>
          </a:prstGeom>
          <a:solidFill>
            <a:srgbClr val="00B0F0">
              <a:alpha val="75000"/>
            </a:srgbClr>
          </a:solidFill>
          <a:ln>
            <a:solidFill>
              <a:srgbClr val="BAD80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4753" tIns="131802" rIns="164753" bIns="13180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39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Consumer Group 2</a:t>
            </a:r>
          </a:p>
        </p:txBody>
      </p:sp>
      <p:cxnSp>
        <p:nvCxnSpPr>
          <p:cNvPr id="147" name="Straight Arrow Connector 704">
            <a:extLst>
              <a:ext uri="{FF2B5EF4-FFF2-40B4-BE49-F238E27FC236}">
                <a16:creationId xmlns:a16="http://schemas.microsoft.com/office/drawing/2014/main" id="{0ACA45CB-E00F-204A-8D2E-DC02E4605F5C}"/>
              </a:ext>
            </a:extLst>
          </p:cNvPr>
          <p:cNvCxnSpPr>
            <a:stCxn id="136" idx="1"/>
            <a:endCxn id="4" idx="3"/>
          </p:cNvCxnSpPr>
          <p:nvPr/>
        </p:nvCxnSpPr>
        <p:spPr>
          <a:xfrm rot="10800000">
            <a:off x="6446117" y="3038278"/>
            <a:ext cx="2870953" cy="1554982"/>
          </a:xfrm>
          <a:prstGeom prst="bentConnector3">
            <a:avLst>
              <a:gd name="adj1" fmla="val 91485"/>
            </a:avLst>
          </a:prstGeom>
          <a:ln w="28575">
            <a:solidFill>
              <a:schemeClr val="accent6"/>
            </a:solidFill>
            <a:headEnd type="diamond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42274B18-DCC6-6C4E-8607-554FBA59D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" t="1446" r="6258"/>
          <a:stretch/>
        </p:blipFill>
        <p:spPr>
          <a:xfrm>
            <a:off x="10998325" y="414058"/>
            <a:ext cx="606577" cy="65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1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/>
      <p:bldP spid="125" grpId="0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5" grpId="0" animBg="1"/>
      <p:bldP spid="1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1F1-D390-984D-B04C-FFBF8DC2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Hubs Capture: batch on stream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95506-7202-A444-8BEF-6907B0729172}"/>
              </a:ext>
            </a:extLst>
          </p:cNvPr>
          <p:cNvSpPr txBox="1">
            <a:spLocks/>
          </p:cNvSpPr>
          <p:nvPr/>
        </p:nvSpPr>
        <p:spPr>
          <a:xfrm>
            <a:off x="928687" y="1560091"/>
            <a:ext cx="10329863" cy="2930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Policy based push to your own storage 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Uses Avro format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Raises Event Grid events – connect to Functions, ACI, etc.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Does not impact throughput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Offloads batch processing from your real-time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5587C-6A7F-0943-8ED9-8F3AF0D86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" t="1446" r="6258"/>
          <a:stretch/>
        </p:blipFill>
        <p:spPr>
          <a:xfrm>
            <a:off x="10998325" y="414058"/>
            <a:ext cx="606577" cy="65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1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05EEF-00ED-484D-9FEC-724ADF4C0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Event Hubs for Apache Kafka™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24392-A4CD-B649-A521-B822B22E6BCF}"/>
              </a:ext>
            </a:extLst>
          </p:cNvPr>
          <p:cNvSpPr txBox="1">
            <a:spLocks/>
          </p:cNvSpPr>
          <p:nvPr/>
        </p:nvSpPr>
        <p:spPr>
          <a:xfrm>
            <a:off x="633412" y="1640441"/>
            <a:ext cx="11513201" cy="3533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5781" indent="-53578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Kafka 1.0 compatible endpoint backed by Event Hubs</a:t>
            </a:r>
          </a:p>
          <a:p>
            <a:pPr marL="535781" indent="-53578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Use your existing Kafka application &amp; tools with Event Hubs</a:t>
            </a:r>
          </a:p>
          <a:p>
            <a:pPr marL="535781" indent="-53578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Only need to change your connection string</a:t>
            </a:r>
          </a:p>
          <a:p>
            <a:pPr marL="535781" indent="-53578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All defaults supported</a:t>
            </a:r>
          </a:p>
          <a:p>
            <a:pPr marL="535781" indent="-53578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No additional cost</a:t>
            </a:r>
          </a:p>
          <a:p>
            <a:pPr marL="535781" indent="-53578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Kafka Ecosystem (Kafka Connect, Mirror Maker)</a:t>
            </a:r>
          </a:p>
          <a:p>
            <a:pPr marL="535781" indent="-53578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Compatible at a wire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C6FA7-2746-2147-845E-B348E7B79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" t="1446" r="6258"/>
          <a:stretch/>
        </p:blipFill>
        <p:spPr>
          <a:xfrm>
            <a:off x="10998325" y="414058"/>
            <a:ext cx="606577" cy="65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0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D4E2-7DC2-FD4E-BDF7-3A8C7931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10B57-9535-AB45-BA4F-7718184CD98B}"/>
              </a:ext>
            </a:extLst>
          </p:cNvPr>
          <p:cNvSpPr txBox="1">
            <a:spLocks/>
          </p:cNvSpPr>
          <p:nvPr/>
        </p:nvSpPr>
        <p:spPr>
          <a:xfrm>
            <a:off x="633412" y="1640441"/>
            <a:ext cx="11513201" cy="3311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5781" indent="-53578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Logging and telemetry</a:t>
            </a:r>
          </a:p>
          <a:p>
            <a:pPr marL="764381" lvl="1" indent="-535781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Application and service logging </a:t>
            </a:r>
          </a:p>
          <a:p>
            <a:pPr marL="764381" lvl="1" indent="-535781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Performance</a:t>
            </a:r>
          </a:p>
          <a:p>
            <a:pPr marL="764381" lvl="1" indent="-535781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Dashboards</a:t>
            </a:r>
          </a:p>
          <a:p>
            <a:pPr marL="228600" lvl="1"/>
            <a:endParaRPr lang="en-US" dirty="0">
              <a:latin typeface="+mj-lt"/>
            </a:endParaRPr>
          </a:p>
          <a:p>
            <a:pPr marL="535781" indent="-53578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Real time processing</a:t>
            </a:r>
          </a:p>
          <a:p>
            <a:pPr marL="764381" lvl="1" indent="-535781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Anomaly detection (fraud detection, alerts)</a:t>
            </a:r>
          </a:p>
          <a:p>
            <a:pPr marL="228600" lvl="1"/>
            <a:endParaRPr lang="en-US" dirty="0">
              <a:latin typeface="+mj-lt"/>
            </a:endParaRPr>
          </a:p>
          <a:p>
            <a:pPr marL="535781" indent="-53578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Archiving</a:t>
            </a:r>
          </a:p>
          <a:p>
            <a:pPr marL="764381" lvl="1" indent="-535781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Batch processing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E7F19-478E-7243-8068-F6AF5CCC8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" t="1446" r="6258"/>
          <a:stretch/>
        </p:blipFill>
        <p:spPr>
          <a:xfrm>
            <a:off x="10998325" y="414058"/>
            <a:ext cx="606577" cy="65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7DDEB0-FA02-405D-8163-1A82D7A74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755" y="2644658"/>
            <a:ext cx="6799479" cy="1269578"/>
          </a:xfrm>
        </p:spPr>
        <p:txBody>
          <a:bodyPr/>
          <a:lstStyle/>
          <a:p>
            <a:r>
              <a:rPr lang="en-US" sz="8250" dirty="0"/>
              <a:t>Event Grid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4D0567-113E-46CA-80C3-D015BA9C0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2972" y="4589464"/>
            <a:ext cx="9096263" cy="32457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Push based intelligent event routing with publish-subscribe semantics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8AD81E7-CFD9-4483-8626-9D2019ED1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1031" y="2339262"/>
            <a:ext cx="1737893" cy="17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358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CFD6D56-4D4F-464F-915B-4750CE0C1CA5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 flipV="1">
            <a:off x="3667054" y="3702264"/>
            <a:ext cx="1386179" cy="94457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D7395E-CB10-4042-8084-7EDACF299EB9}"/>
              </a:ext>
            </a:extLst>
          </p:cNvPr>
          <p:cNvCxnSpPr>
            <a:cxnSpLocks/>
            <a:stCxn id="14" idx="3"/>
            <a:endCxn id="67" idx="1"/>
          </p:cNvCxnSpPr>
          <p:nvPr/>
        </p:nvCxnSpPr>
        <p:spPr>
          <a:xfrm flipV="1">
            <a:off x="6961640" y="1602791"/>
            <a:ext cx="1386178" cy="209947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FB2DF10-CF8D-694D-BF5B-5149B2E33A79}"/>
              </a:ext>
            </a:extLst>
          </p:cNvPr>
          <p:cNvCxnSpPr>
            <a:cxnSpLocks/>
            <a:stCxn id="14" idx="3"/>
            <a:endCxn id="65" idx="1"/>
          </p:cNvCxnSpPr>
          <p:nvPr/>
        </p:nvCxnSpPr>
        <p:spPr>
          <a:xfrm flipV="1">
            <a:off x="6961640" y="2287113"/>
            <a:ext cx="1386178" cy="14151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C52B56-167B-0947-89FD-CCBB55AF56BE}"/>
              </a:ext>
            </a:extLst>
          </p:cNvPr>
          <p:cNvCxnSpPr>
            <a:cxnSpLocks/>
            <a:stCxn id="14" idx="3"/>
            <a:endCxn id="63" idx="1"/>
          </p:cNvCxnSpPr>
          <p:nvPr/>
        </p:nvCxnSpPr>
        <p:spPr>
          <a:xfrm flipV="1">
            <a:off x="6961640" y="2971436"/>
            <a:ext cx="1386178" cy="73082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4C90A2-8AA5-7D4F-89B4-74D76303AD49}"/>
              </a:ext>
            </a:extLst>
          </p:cNvPr>
          <p:cNvCxnSpPr>
            <a:cxnSpLocks/>
            <a:stCxn id="44" idx="3"/>
            <a:endCxn id="14" idx="1"/>
          </p:cNvCxnSpPr>
          <p:nvPr/>
        </p:nvCxnSpPr>
        <p:spPr>
          <a:xfrm>
            <a:off x="3667054" y="1908587"/>
            <a:ext cx="1386179" cy="179367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05751A-EC10-7640-8DC3-9354522B725A}"/>
              </a:ext>
            </a:extLst>
          </p:cNvPr>
          <p:cNvCxnSpPr>
            <a:cxnSpLocks/>
            <a:stCxn id="40" idx="3"/>
            <a:endCxn id="14" idx="1"/>
          </p:cNvCxnSpPr>
          <p:nvPr/>
        </p:nvCxnSpPr>
        <p:spPr>
          <a:xfrm>
            <a:off x="3667054" y="2593151"/>
            <a:ext cx="1386179" cy="11091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49772A-90CD-CD40-A10A-724E1FE553FB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>
            <a:off x="3667054" y="3277714"/>
            <a:ext cx="1386179" cy="42455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539C55-AED9-CB43-A0E2-A10E596D0A76}"/>
              </a:ext>
            </a:extLst>
          </p:cNvPr>
          <p:cNvCxnSpPr>
            <a:cxnSpLocks/>
            <a:stCxn id="38" idx="3"/>
            <a:endCxn id="14" idx="1"/>
          </p:cNvCxnSpPr>
          <p:nvPr/>
        </p:nvCxnSpPr>
        <p:spPr>
          <a:xfrm flipV="1">
            <a:off x="3667054" y="3702265"/>
            <a:ext cx="1386179" cy="2600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8E7BB9-61AD-9442-84C5-FB784A31F462}"/>
              </a:ext>
            </a:extLst>
          </p:cNvPr>
          <p:cNvCxnSpPr>
            <a:cxnSpLocks/>
            <a:stCxn id="14" idx="3"/>
            <a:endCxn id="61" idx="1"/>
          </p:cNvCxnSpPr>
          <p:nvPr/>
        </p:nvCxnSpPr>
        <p:spPr>
          <a:xfrm flipV="1">
            <a:off x="6961640" y="3655757"/>
            <a:ext cx="1386178" cy="465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2C8541-0CBC-1948-A260-EEB079F26472}"/>
              </a:ext>
            </a:extLst>
          </p:cNvPr>
          <p:cNvGrpSpPr/>
          <p:nvPr/>
        </p:nvGrpSpPr>
        <p:grpSpPr>
          <a:xfrm>
            <a:off x="4972904" y="2748059"/>
            <a:ext cx="2069063" cy="1914474"/>
            <a:chOff x="4835540" y="2292437"/>
            <a:chExt cx="2251255" cy="208305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CE759E-4CDB-0348-9269-B7696697807F}"/>
                </a:ext>
              </a:extLst>
            </p:cNvPr>
            <p:cNvSpPr/>
            <p:nvPr/>
          </p:nvSpPr>
          <p:spPr bwMode="auto">
            <a:xfrm>
              <a:off x="6897626" y="3235215"/>
              <a:ext cx="189169" cy="189169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2863" rIns="0" bIns="4286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5697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F7AE18-EDA9-7F40-B9FE-FC8BF39B8A80}"/>
                </a:ext>
              </a:extLst>
            </p:cNvPr>
            <p:cNvSpPr/>
            <p:nvPr/>
          </p:nvSpPr>
          <p:spPr bwMode="auto">
            <a:xfrm>
              <a:off x="4835540" y="3235215"/>
              <a:ext cx="189169" cy="189169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2863" rIns="0" bIns="4286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5697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8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DAC46F-58ED-374D-9F6E-7220751DD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941" y="2292437"/>
              <a:ext cx="2076453" cy="20764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3B76BA-A912-1A40-B494-B9BE2FC78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7284" y="2293381"/>
              <a:ext cx="2082110" cy="2082110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32E7D4-C0CF-F846-A26D-1050EE6BB2D5}"/>
              </a:ext>
            </a:extLst>
          </p:cNvPr>
          <p:cNvCxnSpPr>
            <a:cxnSpLocks/>
            <a:stCxn id="15" idx="3"/>
            <a:endCxn id="59" idx="1"/>
          </p:cNvCxnSpPr>
          <p:nvPr/>
        </p:nvCxnSpPr>
        <p:spPr>
          <a:xfrm>
            <a:off x="6961640" y="3705730"/>
            <a:ext cx="1386178" cy="6343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DEA25C-9D5D-D94D-AC42-49188E643144}"/>
              </a:ext>
            </a:extLst>
          </p:cNvPr>
          <p:cNvCxnSpPr>
            <a:cxnSpLocks/>
            <a:stCxn id="46" idx="3"/>
            <a:endCxn id="15" idx="1"/>
          </p:cNvCxnSpPr>
          <p:nvPr/>
        </p:nvCxnSpPr>
        <p:spPr>
          <a:xfrm>
            <a:off x="3667054" y="1224024"/>
            <a:ext cx="1380980" cy="248170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6C9C32-7476-D54B-A5EC-C4983FEDE15F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667054" y="3705732"/>
            <a:ext cx="1380980" cy="162567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559D28-4DFD-2942-B613-EE0EE92A5478}"/>
              </a:ext>
            </a:extLst>
          </p:cNvPr>
          <p:cNvGrpSpPr/>
          <p:nvPr/>
        </p:nvGrpSpPr>
        <p:grpSpPr>
          <a:xfrm>
            <a:off x="1145858" y="896268"/>
            <a:ext cx="2521194" cy="4762893"/>
            <a:chOff x="819769" y="509397"/>
            <a:chExt cx="2743200" cy="518229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BF3477-F4C4-2E42-B70D-FDBE3F8DEDC4}"/>
                </a:ext>
              </a:extLst>
            </p:cNvPr>
            <p:cNvGrpSpPr/>
            <p:nvPr/>
          </p:nvGrpSpPr>
          <p:grpSpPr>
            <a:xfrm>
              <a:off x="819769" y="509397"/>
              <a:ext cx="2743200" cy="713232"/>
              <a:chOff x="854832" y="509397"/>
              <a:chExt cx="2743200" cy="71323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3CB9FE2-C322-914D-BE1B-CACFB50B2580}"/>
                  </a:ext>
                </a:extLst>
              </p:cNvPr>
              <p:cNvSpPr/>
              <p:nvPr/>
            </p:nvSpPr>
            <p:spPr>
              <a:xfrm>
                <a:off x="854832" y="509397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7CF9BCF-1D4B-244E-B769-2B494E9B59C7}"/>
                  </a:ext>
                </a:extLst>
              </p:cNvPr>
              <p:cNvSpPr txBox="1"/>
              <p:nvPr/>
            </p:nvSpPr>
            <p:spPr>
              <a:xfrm>
                <a:off x="1463980" y="712390"/>
                <a:ext cx="903823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IoT Hub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AEBA48C-6005-4B4F-B023-F08C28BF6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2067" y="660273"/>
              <a:ext cx="411480" cy="4114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AA8008D-C97F-9E47-863B-DE13496B37B8}"/>
                </a:ext>
              </a:extLst>
            </p:cNvPr>
            <p:cNvGrpSpPr/>
            <p:nvPr/>
          </p:nvGrpSpPr>
          <p:grpSpPr>
            <a:xfrm>
              <a:off x="819769" y="1254240"/>
              <a:ext cx="2743200" cy="713232"/>
              <a:chOff x="854832" y="509397"/>
              <a:chExt cx="2743200" cy="71323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0B5D8D9-8D94-4240-A455-E874F84C2C04}"/>
                  </a:ext>
                </a:extLst>
              </p:cNvPr>
              <p:cNvSpPr/>
              <p:nvPr/>
            </p:nvSpPr>
            <p:spPr>
              <a:xfrm>
                <a:off x="854832" y="509397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757AA2C-8CEC-FD42-BBB1-F3D08548F54B}"/>
                  </a:ext>
                </a:extLst>
              </p:cNvPr>
              <p:cNvSpPr txBox="1"/>
              <p:nvPr/>
            </p:nvSpPr>
            <p:spPr>
              <a:xfrm>
                <a:off x="1463980" y="712390"/>
                <a:ext cx="1324653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Blob Storage</a:t>
                </a: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1AC578-95FB-184C-A042-F1B79CF8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291" y="1403340"/>
              <a:ext cx="415032" cy="415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287A8C-1B21-B742-979D-4C5C152AD39F}"/>
                </a:ext>
              </a:extLst>
            </p:cNvPr>
            <p:cNvGrpSpPr/>
            <p:nvPr/>
          </p:nvGrpSpPr>
          <p:grpSpPr>
            <a:xfrm>
              <a:off x="819769" y="2743926"/>
              <a:ext cx="2743200" cy="713232"/>
              <a:chOff x="854832" y="509397"/>
              <a:chExt cx="2743200" cy="71323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E56F107-9E77-3640-9BF2-CE420048F73E}"/>
                  </a:ext>
                </a:extLst>
              </p:cNvPr>
              <p:cNvSpPr/>
              <p:nvPr/>
            </p:nvSpPr>
            <p:spPr>
              <a:xfrm>
                <a:off x="854832" y="509397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2C7FFD-26A8-CF49-B3BF-319A0AE67AB0}"/>
                  </a:ext>
                </a:extLst>
              </p:cNvPr>
              <p:cNvSpPr txBox="1"/>
              <p:nvPr/>
            </p:nvSpPr>
            <p:spPr>
              <a:xfrm>
                <a:off x="1463980" y="712390"/>
                <a:ext cx="1689739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Resource Groups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61633C8-5E41-5544-9F8B-6F021CCAB73C}"/>
                </a:ext>
              </a:extLst>
            </p:cNvPr>
            <p:cNvGrpSpPr/>
            <p:nvPr/>
          </p:nvGrpSpPr>
          <p:grpSpPr>
            <a:xfrm>
              <a:off x="819769" y="1999083"/>
              <a:ext cx="2743200" cy="713232"/>
              <a:chOff x="854832" y="489705"/>
              <a:chExt cx="2743200" cy="71323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28A27A-D076-E94B-941C-A5803242481E}"/>
                  </a:ext>
                </a:extLst>
              </p:cNvPr>
              <p:cNvSpPr/>
              <p:nvPr/>
            </p:nvSpPr>
            <p:spPr>
              <a:xfrm>
                <a:off x="854832" y="489705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408152-0483-A843-BCF9-41558DCA8034}"/>
                  </a:ext>
                </a:extLst>
              </p:cNvPr>
              <p:cNvSpPr txBox="1"/>
              <p:nvPr/>
            </p:nvSpPr>
            <p:spPr>
              <a:xfrm>
                <a:off x="1463980" y="712390"/>
                <a:ext cx="1933642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Azure Subscriptions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EFA30C-5498-E245-A2B8-E9D902F8BACB}"/>
                </a:ext>
              </a:extLst>
            </p:cNvPr>
            <p:cNvGrpSpPr/>
            <p:nvPr/>
          </p:nvGrpSpPr>
          <p:grpSpPr>
            <a:xfrm>
              <a:off x="819769" y="3488769"/>
              <a:ext cx="2743200" cy="713232"/>
              <a:chOff x="854832" y="509397"/>
              <a:chExt cx="2743200" cy="71323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E9572C7-B324-9F4B-A61A-F9EDA942D201}"/>
                  </a:ext>
                </a:extLst>
              </p:cNvPr>
              <p:cNvSpPr/>
              <p:nvPr/>
            </p:nvSpPr>
            <p:spPr>
              <a:xfrm>
                <a:off x="854832" y="509397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45C51D-6626-ED4E-A98B-8CFD28E4C652}"/>
                  </a:ext>
                </a:extLst>
              </p:cNvPr>
              <p:cNvSpPr txBox="1"/>
              <p:nvPr/>
            </p:nvSpPr>
            <p:spPr>
              <a:xfrm>
                <a:off x="1463980" y="712390"/>
                <a:ext cx="1193911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Event Hubs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6FCD1D6-E4B0-E641-8E21-58590BE83D8C}"/>
                </a:ext>
              </a:extLst>
            </p:cNvPr>
            <p:cNvGrpSpPr/>
            <p:nvPr/>
          </p:nvGrpSpPr>
          <p:grpSpPr>
            <a:xfrm>
              <a:off x="819769" y="4233612"/>
              <a:ext cx="2743200" cy="713232"/>
              <a:chOff x="854832" y="509397"/>
              <a:chExt cx="2743200" cy="713232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EF7AF20-D84D-E542-A7E4-F84C3EA55351}"/>
                  </a:ext>
                </a:extLst>
              </p:cNvPr>
              <p:cNvSpPr/>
              <p:nvPr/>
            </p:nvSpPr>
            <p:spPr>
              <a:xfrm>
                <a:off x="854832" y="509397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A604B8-EF99-1740-AC04-364565E8E633}"/>
                  </a:ext>
                </a:extLst>
              </p:cNvPr>
              <p:cNvSpPr txBox="1"/>
              <p:nvPr/>
            </p:nvSpPr>
            <p:spPr>
              <a:xfrm>
                <a:off x="1463980" y="712390"/>
                <a:ext cx="1474092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Custom Topics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EF5E36-985D-374F-9CF6-9274B53D3C1F}"/>
                </a:ext>
              </a:extLst>
            </p:cNvPr>
            <p:cNvGrpSpPr/>
            <p:nvPr/>
          </p:nvGrpSpPr>
          <p:grpSpPr>
            <a:xfrm>
              <a:off x="819769" y="4978457"/>
              <a:ext cx="2743200" cy="713232"/>
              <a:chOff x="854832" y="509397"/>
              <a:chExt cx="2743200" cy="71323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EB2A126-D21F-1943-B408-248C49AF36C6}"/>
                  </a:ext>
                </a:extLst>
              </p:cNvPr>
              <p:cNvSpPr/>
              <p:nvPr/>
            </p:nvSpPr>
            <p:spPr>
              <a:xfrm>
                <a:off x="854832" y="509397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B1C16C8-09C4-8B49-ACA9-C2564D17BD81}"/>
                  </a:ext>
                </a:extLst>
              </p:cNvPr>
              <p:cNvSpPr txBox="1"/>
              <p:nvPr/>
            </p:nvSpPr>
            <p:spPr>
              <a:xfrm>
                <a:off x="1463980" y="712390"/>
                <a:ext cx="1506045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Storage (GPv2)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44C37B-54D0-1E4C-8BAB-53290F128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3533"/>
            <a:stretch/>
          </p:blipFill>
          <p:spPr>
            <a:xfrm>
              <a:off x="960291" y="3637869"/>
              <a:ext cx="415032" cy="415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61A70B1-F7D8-924D-ACDF-E41A4D2CC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0291" y="2893026"/>
              <a:ext cx="415032" cy="415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C289CC7-C1BE-2946-A95C-5BF2D86D3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2067" y="2149959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7013902-5026-1040-BB10-4244FB0E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067" y="4384488"/>
              <a:ext cx="411480" cy="4114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BE3E2AD4-A0E0-6940-BA47-5100C3FF5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32937" t="26233" r="33290" b="30261"/>
            <a:stretch/>
          </p:blipFill>
          <p:spPr>
            <a:xfrm>
              <a:off x="962067" y="5129333"/>
              <a:ext cx="411480" cy="41148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1B2669-0CFF-844B-8059-B716C31F618F}"/>
              </a:ext>
            </a:extLst>
          </p:cNvPr>
          <p:cNvGrpSpPr/>
          <p:nvPr/>
        </p:nvGrpSpPr>
        <p:grpSpPr>
          <a:xfrm>
            <a:off x="8347817" y="1275037"/>
            <a:ext cx="2521194" cy="3392798"/>
            <a:chOff x="8627998" y="1202545"/>
            <a:chExt cx="2743200" cy="369155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C070E3E-1BC1-E64C-BE1A-AB523167B202}"/>
                </a:ext>
              </a:extLst>
            </p:cNvPr>
            <p:cNvGrpSpPr/>
            <p:nvPr/>
          </p:nvGrpSpPr>
          <p:grpSpPr>
            <a:xfrm>
              <a:off x="8627998" y="1202545"/>
              <a:ext cx="2743200" cy="713232"/>
              <a:chOff x="7840049" y="754291"/>
              <a:chExt cx="2743200" cy="71323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BE7867D-4C49-9E47-AAE7-58CF1523F2ED}"/>
                  </a:ext>
                </a:extLst>
              </p:cNvPr>
              <p:cNvSpPr/>
              <p:nvPr/>
            </p:nvSpPr>
            <p:spPr>
              <a:xfrm>
                <a:off x="7840049" y="754291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8B2D95-6C98-0045-A860-524BC43EE968}"/>
                  </a:ext>
                </a:extLst>
              </p:cNvPr>
              <p:cNvSpPr txBox="1"/>
              <p:nvPr/>
            </p:nvSpPr>
            <p:spPr>
              <a:xfrm>
                <a:off x="8449197" y="957284"/>
                <a:ext cx="1607485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Azure Functions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D6766E-0619-8541-9824-FC8175959640}"/>
                </a:ext>
              </a:extLst>
            </p:cNvPr>
            <p:cNvGrpSpPr/>
            <p:nvPr/>
          </p:nvGrpSpPr>
          <p:grpSpPr>
            <a:xfrm>
              <a:off x="8627998" y="1947125"/>
              <a:ext cx="2743200" cy="713232"/>
              <a:chOff x="7840049" y="754291"/>
              <a:chExt cx="2743200" cy="71323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1DC5FDF-4403-4C45-9B66-90637408C60C}"/>
                  </a:ext>
                </a:extLst>
              </p:cNvPr>
              <p:cNvSpPr/>
              <p:nvPr/>
            </p:nvSpPr>
            <p:spPr>
              <a:xfrm>
                <a:off x="7840049" y="754291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AFFBE60-D8A1-3544-900E-2486E7D8B3C3}"/>
                  </a:ext>
                </a:extLst>
              </p:cNvPr>
              <p:cNvSpPr txBox="1"/>
              <p:nvPr/>
            </p:nvSpPr>
            <p:spPr>
              <a:xfrm>
                <a:off x="8449197" y="957284"/>
                <a:ext cx="1174167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Logic Apps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69E5B41-C888-5B40-A54D-196E29C93F86}"/>
                </a:ext>
              </a:extLst>
            </p:cNvPr>
            <p:cNvGrpSpPr/>
            <p:nvPr/>
          </p:nvGrpSpPr>
          <p:grpSpPr>
            <a:xfrm>
              <a:off x="8627998" y="2691705"/>
              <a:ext cx="2743200" cy="713232"/>
              <a:chOff x="7840049" y="754291"/>
              <a:chExt cx="2743200" cy="713232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C0BE36E-5CFD-D549-9663-506341B90403}"/>
                  </a:ext>
                </a:extLst>
              </p:cNvPr>
              <p:cNvSpPr/>
              <p:nvPr/>
            </p:nvSpPr>
            <p:spPr>
              <a:xfrm>
                <a:off x="7840049" y="754291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A1CECA0-8803-AD42-AA5F-E33E1A22ADCB}"/>
                  </a:ext>
                </a:extLst>
              </p:cNvPr>
              <p:cNvSpPr txBox="1"/>
              <p:nvPr/>
            </p:nvSpPr>
            <p:spPr>
              <a:xfrm>
                <a:off x="8449197" y="957284"/>
                <a:ext cx="1806459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Azure Automation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E73E54-CCF8-E84D-8773-5CC5005770AF}"/>
                </a:ext>
              </a:extLst>
            </p:cNvPr>
            <p:cNvGrpSpPr/>
            <p:nvPr/>
          </p:nvGrpSpPr>
          <p:grpSpPr>
            <a:xfrm>
              <a:off x="8627998" y="3436285"/>
              <a:ext cx="2743200" cy="713232"/>
              <a:chOff x="7840049" y="754291"/>
              <a:chExt cx="2743200" cy="71323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44EE151-5D37-8E48-9785-837305390415}"/>
                  </a:ext>
                </a:extLst>
              </p:cNvPr>
              <p:cNvSpPr/>
              <p:nvPr/>
            </p:nvSpPr>
            <p:spPr>
              <a:xfrm>
                <a:off x="7840049" y="754291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84C160A-2884-5D4B-9939-B64215FFA748}"/>
                  </a:ext>
                </a:extLst>
              </p:cNvPr>
              <p:cNvSpPr txBox="1"/>
              <p:nvPr/>
            </p:nvSpPr>
            <p:spPr>
              <a:xfrm>
                <a:off x="8449197" y="957284"/>
                <a:ext cx="1162306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WebHooks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14D12E1-6D1B-FD4F-8CB0-ADD395E68D08}"/>
                </a:ext>
              </a:extLst>
            </p:cNvPr>
            <p:cNvGrpSpPr/>
            <p:nvPr/>
          </p:nvGrpSpPr>
          <p:grpSpPr>
            <a:xfrm>
              <a:off x="8627998" y="4180866"/>
              <a:ext cx="2743200" cy="713232"/>
              <a:chOff x="7840049" y="754291"/>
              <a:chExt cx="2743200" cy="71323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FCA4555-E344-5D41-BCDB-F3051004F842}"/>
                  </a:ext>
                </a:extLst>
              </p:cNvPr>
              <p:cNvSpPr/>
              <p:nvPr/>
            </p:nvSpPr>
            <p:spPr>
              <a:xfrm>
                <a:off x="7840049" y="754291"/>
                <a:ext cx="2743200" cy="71323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5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F679DA5-4814-854B-8CF5-E7D9578990F1}"/>
                  </a:ext>
                </a:extLst>
              </p:cNvPr>
              <p:cNvSpPr txBox="1"/>
              <p:nvPr/>
            </p:nvSpPr>
            <p:spPr>
              <a:xfrm>
                <a:off x="8449197" y="957284"/>
                <a:ext cx="1193911" cy="3465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7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Event Hubs</a:t>
                </a:r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13F16F8-31BF-CB4B-890C-E75CD112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67847" y="1353421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96C9BFA-0B04-B941-909B-01F379064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67847" y="2842581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E8E20B0-153A-0D48-B61C-A75C342A7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7847" y="3587161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37EF44A-6759-0340-9FCB-112E9B284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7847" y="2098001"/>
              <a:ext cx="411480" cy="41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368B26F-710F-B54B-AF6E-E2494DC70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7" b="33144"/>
            <a:stretch/>
          </p:blipFill>
          <p:spPr>
            <a:xfrm>
              <a:off x="8766071" y="4329966"/>
              <a:ext cx="415032" cy="4150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B973E16-F147-FB42-8A4D-B6012F40413E}"/>
              </a:ext>
            </a:extLst>
          </p:cNvPr>
          <p:cNvSpPr/>
          <p:nvPr/>
        </p:nvSpPr>
        <p:spPr>
          <a:xfrm>
            <a:off x="1145858" y="5697963"/>
            <a:ext cx="2521194" cy="6555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5A58AA-3563-B241-89F6-311705A58494}"/>
              </a:ext>
            </a:extLst>
          </p:cNvPr>
          <p:cNvSpPr txBox="1"/>
          <p:nvPr/>
        </p:nvSpPr>
        <p:spPr>
          <a:xfrm>
            <a:off x="1705709" y="5884528"/>
            <a:ext cx="1671355" cy="3185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Container Registry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C31CDA6-E667-C247-AB17-F5B8B7A7F6C6}"/>
              </a:ext>
            </a:extLst>
          </p:cNvPr>
          <p:cNvSpPr/>
          <p:nvPr/>
        </p:nvSpPr>
        <p:spPr>
          <a:xfrm>
            <a:off x="8347817" y="4713365"/>
            <a:ext cx="2521194" cy="6555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5DCA3C-E0AC-774D-8AFF-F237149E2EA1}"/>
              </a:ext>
            </a:extLst>
          </p:cNvPr>
          <p:cNvSpPr txBox="1"/>
          <p:nvPr/>
        </p:nvSpPr>
        <p:spPr>
          <a:xfrm>
            <a:off x="8935199" y="4892775"/>
            <a:ext cx="1475532" cy="3185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Storage Queues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616FB1-0174-BD49-A86A-AC8F3B18279A}"/>
              </a:ext>
            </a:extLst>
          </p:cNvPr>
          <p:cNvSpPr/>
          <p:nvPr/>
        </p:nvSpPr>
        <p:spPr>
          <a:xfrm>
            <a:off x="8347817" y="5414406"/>
            <a:ext cx="2521194" cy="6555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A94D15A-D6BB-994D-8333-165D9C5A946E}"/>
              </a:ext>
            </a:extLst>
          </p:cNvPr>
          <p:cNvSpPr txBox="1"/>
          <p:nvPr/>
        </p:nvSpPr>
        <p:spPr>
          <a:xfrm>
            <a:off x="8907668" y="5600970"/>
            <a:ext cx="1344214" cy="3185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0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Datalake</a:t>
            </a: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Store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F54D044-06B5-C346-AB64-F5F79E8E8BE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71" y="5509112"/>
            <a:ext cx="466098" cy="46609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F116480-81B9-7F48-A555-C2BED728491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66" y="4832759"/>
            <a:ext cx="452103" cy="45210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19A386E-90CB-DD49-8D04-28059697AB7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87" y="5773543"/>
            <a:ext cx="508181" cy="508181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A34A127-0BD4-3F49-9004-E04516399C20}"/>
              </a:ext>
            </a:extLst>
          </p:cNvPr>
          <p:cNvCxnSpPr>
            <a:cxnSpLocks/>
            <a:stCxn id="69" idx="3"/>
            <a:endCxn id="13" idx="4"/>
          </p:cNvCxnSpPr>
          <p:nvPr/>
        </p:nvCxnSpPr>
        <p:spPr>
          <a:xfrm flipV="1">
            <a:off x="3667052" y="3788399"/>
            <a:ext cx="1392782" cy="223731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BFFB5CF-65DE-1240-AD7F-BB7269A46F04}"/>
              </a:ext>
            </a:extLst>
          </p:cNvPr>
          <p:cNvCxnSpPr>
            <a:cxnSpLocks/>
            <a:stCxn id="15" idx="3"/>
            <a:endCxn id="71" idx="1"/>
          </p:cNvCxnSpPr>
          <p:nvPr/>
        </p:nvCxnSpPr>
        <p:spPr>
          <a:xfrm>
            <a:off x="6961640" y="3705732"/>
            <a:ext cx="1386178" cy="13353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60C73ED-DDCD-F141-992A-BA574B849C72}"/>
              </a:ext>
            </a:extLst>
          </p:cNvPr>
          <p:cNvCxnSpPr>
            <a:cxnSpLocks/>
            <a:stCxn id="12" idx="5"/>
            <a:endCxn id="73" idx="1"/>
          </p:cNvCxnSpPr>
          <p:nvPr/>
        </p:nvCxnSpPr>
        <p:spPr>
          <a:xfrm>
            <a:off x="7016506" y="3762938"/>
            <a:ext cx="1331312" cy="197922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1" name="Graphic 80">
            <a:extLst>
              <a:ext uri="{FF2B5EF4-FFF2-40B4-BE49-F238E27FC236}">
                <a16:creationId xmlns:a16="http://schemas.microsoft.com/office/drawing/2014/main" id="{CE44BEEF-36E0-E546-8522-EF8CE22C98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338560" y="117743"/>
            <a:ext cx="641963" cy="6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48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9AB2E4-B4CE-6C44-8DE3-E6537B1C34D7}"/>
              </a:ext>
            </a:extLst>
          </p:cNvPr>
          <p:cNvGrpSpPr/>
          <p:nvPr/>
        </p:nvGrpSpPr>
        <p:grpSpPr>
          <a:xfrm>
            <a:off x="633472" y="2336496"/>
            <a:ext cx="3596905" cy="4033900"/>
            <a:chOff x="274701" y="2308555"/>
            <a:chExt cx="3913633" cy="438910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CAF455E-1F1A-994C-A748-ADA241368BFE}"/>
                </a:ext>
              </a:extLst>
            </p:cNvPr>
            <p:cNvSpPr/>
            <p:nvPr/>
          </p:nvSpPr>
          <p:spPr bwMode="auto">
            <a:xfrm>
              <a:off x="274702" y="2308563"/>
              <a:ext cx="3913632" cy="438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8055" tIns="134444" rIns="168055" bIns="1344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5681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BBE27-C8CE-1542-8870-875375CD7173}"/>
                </a:ext>
              </a:extLst>
            </p:cNvPr>
            <p:cNvSpPr txBox="1"/>
            <p:nvPr/>
          </p:nvSpPr>
          <p:spPr>
            <a:xfrm>
              <a:off x="274701" y="2308555"/>
              <a:ext cx="3913632" cy="1043710"/>
            </a:xfrm>
            <a:prstGeom prst="rect">
              <a:avLst/>
            </a:prstGeom>
            <a:noFill/>
          </p:spPr>
          <p:txBody>
            <a:bodyPr wrap="square" lIns="168080" tIns="134464" rIns="168080" bIns="134464" rtlCol="0">
              <a:spAutoFit/>
            </a:bodyPr>
            <a:lstStyle/>
            <a:p>
              <a:pPr marL="0" marR="0" lvl="0" indent="0" algn="l" defTabSz="85708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Trigger a function to run </a:t>
              </a:r>
              <a:b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</a:br>
              <a: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Cognitive API when a file </a:t>
              </a:r>
              <a:b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</a:br>
              <a: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is added to storage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C68A2B-8E54-354A-9742-CF5A2C0FDF18}"/>
                </a:ext>
              </a:extLst>
            </p:cNvPr>
            <p:cNvGrpSpPr/>
            <p:nvPr/>
          </p:nvGrpSpPr>
          <p:grpSpPr>
            <a:xfrm>
              <a:off x="457580" y="3423791"/>
              <a:ext cx="2749255" cy="539523"/>
              <a:chOff x="457580" y="3423791"/>
              <a:chExt cx="2749255" cy="53952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2EC4D5C-0116-2842-A517-0963F8659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3788" y="3470609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CC4891C-6E6B-A745-A6AA-C2E662CBF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6360" y="3454411"/>
                <a:ext cx="490475" cy="49047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82FA6FE-3362-CD40-979D-753D5C12C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580" y="3423791"/>
                <a:ext cx="539523" cy="539523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CF3E677-2DCA-C948-93AB-8B620435F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323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08CF816-B0FF-0D4F-9709-FAA9071B7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894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B5CD58-ECCA-DA4A-8DDE-E3E6057B2AA7}"/>
              </a:ext>
            </a:extLst>
          </p:cNvPr>
          <p:cNvGrpSpPr/>
          <p:nvPr/>
        </p:nvGrpSpPr>
        <p:grpSpPr>
          <a:xfrm>
            <a:off x="4276539" y="2336496"/>
            <a:ext cx="3596905" cy="4033900"/>
            <a:chOff x="4238560" y="2308555"/>
            <a:chExt cx="3913633" cy="43891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9DCC08-1C11-3546-AF48-B32456A874D7}"/>
                </a:ext>
              </a:extLst>
            </p:cNvPr>
            <p:cNvSpPr/>
            <p:nvPr/>
          </p:nvSpPr>
          <p:spPr bwMode="auto">
            <a:xfrm>
              <a:off x="4238561" y="2308563"/>
              <a:ext cx="3913632" cy="438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8055" tIns="134444" rIns="168055" bIns="1344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5681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F7C31A-35CF-184E-A48B-384F4A8F5F41}"/>
                </a:ext>
              </a:extLst>
            </p:cNvPr>
            <p:cNvSpPr txBox="1"/>
            <p:nvPr/>
          </p:nvSpPr>
          <p:spPr>
            <a:xfrm>
              <a:off x="4238560" y="2308555"/>
              <a:ext cx="3913632" cy="1043710"/>
            </a:xfrm>
            <a:prstGeom prst="rect">
              <a:avLst/>
            </a:prstGeom>
            <a:noFill/>
          </p:spPr>
          <p:txBody>
            <a:bodyPr wrap="square" lIns="168080" tIns="134464" rIns="168080" bIns="134464" rtlCol="0">
              <a:spAutoFit/>
            </a:bodyPr>
            <a:lstStyle/>
            <a:p>
              <a:pPr marL="0" marR="0" lvl="0" indent="0" algn="l" defTabSz="85708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Use a function to run a</a:t>
              </a:r>
              <a:b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</a:br>
              <a: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compliance check on each </a:t>
              </a:r>
              <a:b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</a:br>
              <a: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newly created SQL database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D86002-9ECE-DB43-8DE6-FE67E21CEAEF}"/>
                </a:ext>
              </a:extLst>
            </p:cNvPr>
            <p:cNvSpPr txBox="1"/>
            <p:nvPr/>
          </p:nvSpPr>
          <p:spPr>
            <a:xfrm>
              <a:off x="4238561" y="4320213"/>
              <a:ext cx="3913632" cy="1043710"/>
            </a:xfrm>
            <a:prstGeom prst="rect">
              <a:avLst/>
            </a:prstGeom>
            <a:noFill/>
          </p:spPr>
          <p:txBody>
            <a:bodyPr wrap="square" lIns="168080" tIns="134464" rIns="168080" bIns="134464" rtlCol="0">
              <a:spAutoFit/>
            </a:bodyPr>
            <a:lstStyle/>
            <a:p>
              <a:pPr marL="0" marR="0" lvl="0" indent="0" algn="l" defTabSz="85708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Tag newly provisioned VMs </a:t>
              </a:r>
              <a:b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</a:br>
              <a: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with Azure Automation and </a:t>
              </a:r>
              <a:b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</a:br>
              <a: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add to metadata store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0C97C-5CB3-1B4E-AC1C-88A7FB088067}"/>
                </a:ext>
              </a:extLst>
            </p:cNvPr>
            <p:cNvGrpSpPr/>
            <p:nvPr/>
          </p:nvGrpSpPr>
          <p:grpSpPr>
            <a:xfrm>
              <a:off x="4381380" y="3423791"/>
              <a:ext cx="2757331" cy="539523"/>
              <a:chOff x="4381380" y="3423791"/>
              <a:chExt cx="2757331" cy="539523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3010843-A067-4240-8E5B-DE677B141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1380" y="3423791"/>
                <a:ext cx="539523" cy="53952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A0FA92B-D8EB-8F47-AA55-E20A092E2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664" y="3470609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79F8E1B-22F0-E54D-8F44-2EA6D99FE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8236" y="3454411"/>
                <a:ext cx="490475" cy="490475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9AD9A1-4C89-0542-95F2-2B34F9814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9199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9EFDC18-91A0-B84B-8FCD-D4078A1A3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1770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0DEB66D-D49C-A843-86D8-99DFD2D1FFDF}"/>
                </a:ext>
              </a:extLst>
            </p:cNvPr>
            <p:cNvGrpSpPr/>
            <p:nvPr/>
          </p:nvGrpSpPr>
          <p:grpSpPr>
            <a:xfrm>
              <a:off x="4447883" y="5293017"/>
              <a:ext cx="2770133" cy="1138032"/>
              <a:chOff x="4447883" y="5293017"/>
              <a:chExt cx="2770133" cy="113803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ED77CB-5CF1-DB49-8DCC-7FF1D0778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883" y="5616953"/>
                <a:ext cx="539522" cy="539522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BE635D6-9EA6-C242-A960-407C36317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6291" y="5412925"/>
                <a:ext cx="774413" cy="751510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  <a:headEnd type="none"/>
                <a:tailEnd type="none"/>
              </a:ln>
              <a:effectLst/>
            </p:spPr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1C589C3-0510-7B4B-AA8B-B9675F39E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664" y="5663771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01C40CC-A9CA-6246-B2B8-62FD3E548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8412" y="5886714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12BABF8-1722-DC4B-9A30-C111C4CB4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2130" y="5293017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02E9CE6-180A-A742-A732-177F13618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72130" y="5985163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2DE3E3F-1BEF-3748-A5F1-B0AF4EB865F6}"/>
                  </a:ext>
                </a:extLst>
              </p:cNvPr>
              <p:cNvGrpSpPr/>
              <p:nvPr/>
            </p:nvGrpSpPr>
            <p:grpSpPr>
              <a:xfrm>
                <a:off x="6185998" y="5515960"/>
                <a:ext cx="411684" cy="692146"/>
                <a:chOff x="6008686" y="5515960"/>
                <a:chExt cx="411684" cy="692146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00952A0D-F96D-FD42-AE73-8DC8AF0072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1770" y="5515960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64D4D488-0385-FA4E-BFC3-2125D985B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1770" y="6208106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EF41C1E8-DCA1-144A-A6DB-2D0A49E2E0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1566" y="5515988"/>
                  <a:ext cx="0" cy="690502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E7F225F-FA69-E740-A64F-DC886137B94B}"/>
                    </a:ext>
                  </a:extLst>
                </p:cNvPr>
                <p:cNvCxnSpPr/>
                <p:nvPr/>
              </p:nvCxnSpPr>
              <p:spPr>
                <a:xfrm>
                  <a:off x="6008686" y="5874676"/>
                  <a:ext cx="182880" cy="0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185A9-4736-924D-BF01-18E5E940F4C1}"/>
              </a:ext>
            </a:extLst>
          </p:cNvPr>
          <p:cNvGrpSpPr/>
          <p:nvPr/>
        </p:nvGrpSpPr>
        <p:grpSpPr>
          <a:xfrm>
            <a:off x="7919606" y="2336496"/>
            <a:ext cx="3638924" cy="4033900"/>
            <a:chOff x="8202420" y="2308555"/>
            <a:chExt cx="3959352" cy="438910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ABDAEB-F23B-B04D-AB88-EF4767AE1EEA}"/>
                </a:ext>
              </a:extLst>
            </p:cNvPr>
            <p:cNvSpPr/>
            <p:nvPr/>
          </p:nvSpPr>
          <p:spPr bwMode="auto">
            <a:xfrm>
              <a:off x="8202420" y="2308563"/>
              <a:ext cx="3959352" cy="438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8055" tIns="134444" rIns="168055" bIns="1344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5681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16B07E4-1EEF-FE4C-A072-FBCDF0D9B5B5}"/>
                </a:ext>
              </a:extLst>
            </p:cNvPr>
            <p:cNvSpPr txBox="1"/>
            <p:nvPr/>
          </p:nvSpPr>
          <p:spPr>
            <a:xfrm>
              <a:off x="8202420" y="2308555"/>
              <a:ext cx="3913632" cy="1043710"/>
            </a:xfrm>
            <a:prstGeom prst="rect">
              <a:avLst/>
            </a:prstGeom>
            <a:noFill/>
          </p:spPr>
          <p:txBody>
            <a:bodyPr wrap="square" lIns="168080" tIns="134464" rIns="168080" bIns="134464" rtlCol="0">
              <a:spAutoFit/>
            </a:bodyPr>
            <a:lstStyle/>
            <a:p>
              <a:pPr marL="0" marR="0" lvl="0" indent="0" algn="l" defTabSz="85708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Use custom “drive start” and </a:t>
              </a:r>
              <a:b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</a:br>
              <a:r>
                <a:rPr kumimoji="0" lang="en-US" sz="165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anose="020B0502040204020203" pitchFamily="34" charset="0"/>
                </a:rPr>
                <a:t>“drive end” events to log vehicle performance metrics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5FCB0D-4DD8-5D42-9CC5-DE8148392A0B}"/>
                </a:ext>
              </a:extLst>
            </p:cNvPr>
            <p:cNvGrpSpPr/>
            <p:nvPr/>
          </p:nvGrpSpPr>
          <p:grpSpPr>
            <a:xfrm>
              <a:off x="8411249" y="3273744"/>
              <a:ext cx="3529545" cy="1307412"/>
              <a:chOff x="8411249" y="3405823"/>
              <a:chExt cx="3529545" cy="130741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1CDDBA3-BB09-EB47-822A-3F251886A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1249" y="3779779"/>
                <a:ext cx="539522" cy="539522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05160CC-BE96-9D4D-B28C-18B5B0A56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35443" y="4307884"/>
                <a:ext cx="405351" cy="405351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E6058D4-9761-6341-8DE5-5C4EB93365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564700" y="3893962"/>
                <a:ext cx="346836" cy="346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C2A7664-6E3B-9D4E-A575-96CE9E393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45431" y="3405823"/>
                <a:ext cx="385374" cy="385373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4C3BA0B-7557-6F4D-B269-340095975EE1}"/>
                  </a:ext>
                </a:extLst>
              </p:cNvPr>
              <p:cNvGrpSpPr/>
              <p:nvPr/>
            </p:nvGrpSpPr>
            <p:grpSpPr>
              <a:xfrm>
                <a:off x="9426436" y="3657497"/>
                <a:ext cx="1503184" cy="784086"/>
                <a:chOff x="9376207" y="3677920"/>
                <a:chExt cx="1503184" cy="784086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724CE39-40A2-5340-8633-95D2676BBF04}"/>
                    </a:ext>
                  </a:extLst>
                </p:cNvPr>
                <p:cNvSpPr/>
                <p:nvPr/>
              </p:nvSpPr>
              <p:spPr bwMode="auto">
                <a:xfrm>
                  <a:off x="9376207" y="3677920"/>
                  <a:ext cx="1503184" cy="784086"/>
                </a:xfrm>
                <a:prstGeom prst="rect">
                  <a:avLst/>
                </a:prstGeom>
                <a:ln w="15875" cap="rnd">
                  <a:solidFill>
                    <a:schemeClr val="tx1"/>
                  </a:solidFill>
                  <a:prstDash val="dash"/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square" lIns="0" tIns="43716" rIns="0" bIns="437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4025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8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91C8319F-103F-AC45-8ADF-3EE755FF123B}"/>
                    </a:ext>
                  </a:extLst>
                </p:cNvPr>
                <p:cNvGrpSpPr/>
                <p:nvPr/>
              </p:nvGrpSpPr>
              <p:grpSpPr>
                <a:xfrm>
                  <a:off x="9504688" y="3845935"/>
                  <a:ext cx="1219853" cy="448056"/>
                  <a:chOff x="9487254" y="3860338"/>
                  <a:chExt cx="1219853" cy="448056"/>
                </a:xfrm>
              </p:grpSpPr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0716B956-2FB7-1C40-9489-64C878BFF4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487254" y="3860338"/>
                    <a:ext cx="448056" cy="44805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9FCB7ED2-79A7-854D-840A-E3CD07DB81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59051" y="3860338"/>
                    <a:ext cx="448056" cy="44805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AFBDAF8-CC9C-3040-92DD-B23D1A77EA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02841" y="4084366"/>
                    <a:ext cx="188679" cy="0"/>
                  </a:xfrm>
                  <a:prstGeom prst="straightConnector1">
                    <a:avLst/>
                  </a:prstGeom>
                  <a:ln w="15875" cap="rnd">
                    <a:solidFill>
                      <a:schemeClr val="tx1"/>
                    </a:solidFill>
                    <a:tailEnd type="arrow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68A7299-0FF7-A148-BC1D-26D8C4144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481" y="4049540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338C78E-F5BC-5049-8FAD-BD29FAB91E37}"/>
                  </a:ext>
                </a:extLst>
              </p:cNvPr>
              <p:cNvGrpSpPr/>
              <p:nvPr/>
            </p:nvGrpSpPr>
            <p:grpSpPr>
              <a:xfrm>
                <a:off x="11031158" y="3598509"/>
                <a:ext cx="411684" cy="912050"/>
                <a:chOff x="11002465" y="3598509"/>
                <a:chExt cx="411684" cy="912050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F21C87B-5239-DF41-97C2-4932930904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549" y="3598509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7B6AB2B5-4E35-5F4B-A8AE-85E362E1E8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549" y="4510559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722E86B4-811B-6A42-80AB-1CB445650D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345" y="3606165"/>
                  <a:ext cx="0" cy="901065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98B85EE-2F85-8D4C-980A-370342EA6F0C}"/>
                    </a:ext>
                  </a:extLst>
                </p:cNvPr>
                <p:cNvCxnSpPr/>
                <p:nvPr/>
              </p:nvCxnSpPr>
              <p:spPr>
                <a:xfrm>
                  <a:off x="11002465" y="4056697"/>
                  <a:ext cx="182880" cy="0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9DEBD8A-5A66-1A40-B253-33B1863D5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549" y="4056697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200DEF84-2A7D-E94E-9D86-FC281433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3" y="486149"/>
            <a:ext cx="10927350" cy="55399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What is Event Grid For?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7DDABF-07E8-4041-9015-F7B16F77F258}"/>
              </a:ext>
            </a:extLst>
          </p:cNvPr>
          <p:cNvSpPr/>
          <p:nvPr/>
        </p:nvSpPr>
        <p:spPr bwMode="auto">
          <a:xfrm>
            <a:off x="633472" y="1664182"/>
            <a:ext cx="3596904" cy="672319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68055" tIns="134444" rIns="168055" bIns="134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5708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1236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Serverless</a:t>
            </a:r>
            <a:r>
              <a:rPr kumimoji="0" lang="en-US" sz="2206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36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apps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2CBF9B5-B3DE-5747-9A18-282C9A2F13F1}"/>
              </a:ext>
            </a:extLst>
          </p:cNvPr>
          <p:cNvSpPr/>
          <p:nvPr/>
        </p:nvSpPr>
        <p:spPr bwMode="auto">
          <a:xfrm>
            <a:off x="4276538" y="1664182"/>
            <a:ext cx="3596904" cy="672319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68055" tIns="134444" rIns="168055" bIns="134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5708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36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Ops automation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E1DB717-0736-EA40-8CB4-EF5E05FBCCF8}"/>
              </a:ext>
            </a:extLst>
          </p:cNvPr>
          <p:cNvSpPr/>
          <p:nvPr/>
        </p:nvSpPr>
        <p:spPr bwMode="auto">
          <a:xfrm>
            <a:off x="7919606" y="1664182"/>
            <a:ext cx="3638924" cy="672319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68055" tIns="134444" rIns="168055" bIns="134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5708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36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Third-party integration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D4F4A292-AEB3-824D-A0B8-8B502B4E7D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38560" y="117743"/>
            <a:ext cx="641963" cy="6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38" dur="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400BC9C-FAF6-094D-8BB3-9929CD7CF8F5}"/>
              </a:ext>
            </a:extLst>
          </p:cNvPr>
          <p:cNvSpPr txBox="1">
            <a:spLocks/>
          </p:cNvSpPr>
          <p:nvPr/>
        </p:nvSpPr>
        <p:spPr>
          <a:xfrm>
            <a:off x="119270" y="1003365"/>
            <a:ext cx="13203030" cy="58546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[{</a:t>
            </a:r>
          </a:p>
          <a:p>
            <a:r>
              <a:rPr lang="en-US" sz="1400"/>
              <a:t>   </a:t>
            </a:r>
            <a:r>
              <a:rPr lang="en-US" sz="1400">
                <a:solidFill>
                  <a:srgbClr val="C00000"/>
                </a:solidFill>
              </a:rPr>
              <a:t>"topic"</a:t>
            </a:r>
            <a:r>
              <a:rPr lang="en-US" sz="1400"/>
              <a:t>: </a:t>
            </a:r>
            <a:r>
              <a:rPr lang="en-US" sz="1300">
                <a:solidFill>
                  <a:srgbClr val="004B1C"/>
                </a:solidFill>
              </a:rPr>
              <a:t>"/subscriptions/{subscription-id}/resourceGroups/rg1/providers/Microsoft.Storage/storageAccounts/socalazure"</a:t>
            </a:r>
            <a:r>
              <a:rPr lang="en-US" sz="1300"/>
              <a:t>,</a:t>
            </a:r>
          </a:p>
          <a:p>
            <a:r>
              <a:rPr lang="en-US" sz="1400"/>
              <a:t>   </a:t>
            </a:r>
            <a:r>
              <a:rPr lang="en-US" sz="1400">
                <a:solidFill>
                  <a:srgbClr val="C00000"/>
                </a:solidFill>
              </a:rPr>
              <a:t>"subject"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"/blobServices/default/containers/sample/blobs/grid.jpg"</a:t>
            </a:r>
            <a:r>
              <a:rPr lang="en-US" sz="1400"/>
              <a:t>,</a:t>
            </a:r>
          </a:p>
          <a:p>
            <a:r>
              <a:rPr lang="en-US" sz="1400"/>
              <a:t>   </a:t>
            </a:r>
            <a:r>
              <a:rPr lang="en-US" sz="1400">
                <a:solidFill>
                  <a:srgbClr val="C00000"/>
                </a:solidFill>
              </a:rPr>
              <a:t>"eventType"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"Microsoft.Storage.BlobCreated"</a:t>
            </a:r>
            <a:r>
              <a:rPr lang="en-US" sz="1400"/>
              <a:t>,</a:t>
            </a:r>
          </a:p>
          <a:p>
            <a:r>
              <a:rPr lang="en-US" sz="1400"/>
              <a:t>   </a:t>
            </a:r>
            <a:r>
              <a:rPr lang="en-US" sz="1400">
                <a:solidFill>
                  <a:srgbClr val="C00000"/>
                </a:solidFill>
              </a:rPr>
              <a:t>"eventTime"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"2018-03-08T02:32:32.3138466Z"</a:t>
            </a:r>
            <a:r>
              <a:rPr lang="en-US" sz="1400"/>
              <a:t>,</a:t>
            </a:r>
          </a:p>
          <a:p>
            <a:r>
              <a:rPr lang="en-US" sz="1400"/>
              <a:t>   </a:t>
            </a:r>
            <a:r>
              <a:rPr lang="en-US" sz="1400">
                <a:solidFill>
                  <a:srgbClr val="C00000"/>
                </a:solidFill>
              </a:rPr>
              <a:t>"id"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"60b827dd-701e-010a-2e85-b6ba5f0618c4"</a:t>
            </a:r>
            <a:r>
              <a:rPr lang="en-US" sz="1400"/>
              <a:t>,</a:t>
            </a:r>
          </a:p>
          <a:p>
            <a:r>
              <a:rPr lang="en-US" sz="1400"/>
              <a:t>   </a:t>
            </a:r>
            <a:r>
              <a:rPr lang="en-US" sz="1400">
                <a:solidFill>
                  <a:srgbClr val="C00000"/>
                </a:solidFill>
              </a:rPr>
              <a:t>"data"</a:t>
            </a:r>
            <a:r>
              <a:rPr lang="en-US" sz="1400"/>
              <a:t>: {</a:t>
            </a:r>
          </a:p>
          <a:p>
            <a:r>
              <a:rPr lang="en-US" sz="1400"/>
              <a:t>      </a:t>
            </a:r>
            <a:r>
              <a:rPr lang="en-US" sz="1400">
                <a:solidFill>
                  <a:srgbClr val="C00000"/>
                </a:solidFill>
              </a:rPr>
              <a:t>"api"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"PutBlockList"</a:t>
            </a:r>
            <a:r>
              <a:rPr lang="en-US" sz="1400"/>
              <a:t>,</a:t>
            </a:r>
          </a:p>
          <a:p>
            <a:r>
              <a:rPr lang="en-US" sz="1400"/>
              <a:t>      </a:t>
            </a:r>
            <a:r>
              <a:rPr lang="en-US" sz="1400">
                <a:solidFill>
                  <a:srgbClr val="C00000"/>
                </a:solidFill>
              </a:rPr>
              <a:t>"clientRequestId"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"580ebc71-0b38-4e13-9c3e-5db169ad2032"</a:t>
            </a:r>
            <a:r>
              <a:rPr lang="en-US" sz="1400"/>
              <a:t>,</a:t>
            </a:r>
          </a:p>
          <a:p>
            <a:r>
              <a:rPr lang="en-US" sz="1400"/>
              <a:t>      </a:t>
            </a:r>
            <a:r>
              <a:rPr lang="en-US" sz="1400">
                <a:solidFill>
                  <a:srgbClr val="C00000"/>
                </a:solidFill>
              </a:rPr>
              <a:t>"requestId"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"60b827dd-701e-010a-2e85-b6ba5f000000"</a:t>
            </a:r>
            <a:r>
              <a:rPr lang="en-US" sz="1400"/>
              <a:t>,</a:t>
            </a:r>
          </a:p>
          <a:p>
            <a:r>
              <a:rPr lang="en-US" sz="1400"/>
              <a:t>      </a:t>
            </a:r>
            <a:r>
              <a:rPr lang="en-US" sz="1400">
                <a:solidFill>
                  <a:srgbClr val="C00000"/>
                </a:solidFill>
              </a:rPr>
              <a:t>"eTag"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"0x8D5849CD8572590"</a:t>
            </a:r>
            <a:r>
              <a:rPr lang="en-US" sz="1400"/>
              <a:t>,</a:t>
            </a:r>
          </a:p>
          <a:p>
            <a:r>
              <a:rPr lang="en-US" sz="1400"/>
              <a:t>      </a:t>
            </a:r>
            <a:r>
              <a:rPr lang="en-US" sz="1400">
                <a:solidFill>
                  <a:srgbClr val="C00000"/>
                </a:solidFill>
              </a:rPr>
              <a:t>"contentType"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"image/jpeg"</a:t>
            </a:r>
            <a:r>
              <a:rPr lang="en-US" sz="1400"/>
              <a:t>,</a:t>
            </a:r>
          </a:p>
          <a:p>
            <a:r>
              <a:rPr lang="en-US" sz="1400"/>
              <a:t>      </a:t>
            </a:r>
            <a:r>
              <a:rPr lang="en-US" sz="1400">
                <a:solidFill>
                  <a:srgbClr val="C00000"/>
                </a:solidFill>
              </a:rPr>
              <a:t>"contentLength"</a:t>
            </a:r>
            <a:r>
              <a:rPr lang="en-US" sz="1400"/>
              <a:t>: 687245,</a:t>
            </a:r>
          </a:p>
          <a:p>
            <a:r>
              <a:rPr lang="en-US" sz="1400"/>
              <a:t>      </a:t>
            </a:r>
            <a:r>
              <a:rPr lang="en-US" sz="1400">
                <a:solidFill>
                  <a:srgbClr val="C00000"/>
                </a:solidFill>
              </a:rPr>
              <a:t>"blobType"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"BlockBlob"</a:t>
            </a:r>
            <a:r>
              <a:rPr lang="en-US" sz="1400"/>
              <a:t>,</a:t>
            </a:r>
          </a:p>
          <a:p>
            <a:r>
              <a:rPr lang="en-US" sz="1400"/>
              <a:t>      </a:t>
            </a:r>
            <a:r>
              <a:rPr lang="en-US" sz="1400">
                <a:solidFill>
                  <a:srgbClr val="C00000"/>
                </a:solidFill>
              </a:rPr>
              <a:t>"url"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"https://socalazure.blob.core.windows.net/sample/grid.jpg"</a:t>
            </a:r>
            <a:r>
              <a:rPr lang="en-US" sz="1400"/>
              <a:t>,</a:t>
            </a:r>
          </a:p>
          <a:p>
            <a:r>
              <a:rPr lang="en-US" sz="1400"/>
              <a:t>      </a:t>
            </a:r>
            <a:r>
              <a:rPr lang="en-US" sz="1400">
                <a:solidFill>
                  <a:srgbClr val="C00000"/>
                </a:solidFill>
              </a:rPr>
              <a:t>"sequencer"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"0000000000000000000000000000043C00000000004b90e3"</a:t>
            </a:r>
            <a:r>
              <a:rPr lang="en-US" sz="1400"/>
              <a:t>,</a:t>
            </a:r>
          </a:p>
          <a:p>
            <a:r>
              <a:rPr lang="en-US" sz="1400"/>
              <a:t>      </a:t>
            </a:r>
            <a:r>
              <a:rPr lang="en-US" sz="1400">
                <a:solidFill>
                  <a:srgbClr val="C00000"/>
                </a:solidFill>
              </a:rPr>
              <a:t>"storageDiagnostics"</a:t>
            </a:r>
            <a:r>
              <a:rPr lang="en-US" sz="1400"/>
              <a:t>: {</a:t>
            </a:r>
          </a:p>
          <a:p>
            <a:r>
              <a:rPr lang="en-US" sz="1400"/>
              <a:t>         </a:t>
            </a:r>
            <a:r>
              <a:rPr lang="en-US" sz="1400">
                <a:solidFill>
                  <a:srgbClr val="C00000"/>
                </a:solidFill>
              </a:rPr>
              <a:t>"batchId"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"11c2a1b3-013f-4c7a-a31e-cf455a2c7d3f"</a:t>
            </a:r>
          </a:p>
          <a:p>
            <a:r>
              <a:rPr lang="en-US" sz="1400"/>
              <a:t>      }</a:t>
            </a:r>
          </a:p>
          <a:p>
            <a:r>
              <a:rPr lang="en-US" sz="1400"/>
              <a:t>   },</a:t>
            </a:r>
          </a:p>
          <a:p>
            <a:r>
              <a:rPr lang="en-US" sz="1400"/>
              <a:t>   </a:t>
            </a:r>
            <a:r>
              <a:rPr lang="en-US" sz="1400">
                <a:solidFill>
                  <a:srgbClr val="C00000"/>
                </a:solidFill>
              </a:rPr>
              <a:t>"dataVersion"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""</a:t>
            </a:r>
            <a:r>
              <a:rPr lang="en-US" sz="1400"/>
              <a:t>,</a:t>
            </a:r>
          </a:p>
          <a:p>
            <a:r>
              <a:rPr lang="en-US" sz="1400"/>
              <a:t>   </a:t>
            </a:r>
            <a:r>
              <a:rPr lang="en-US" sz="1400">
                <a:solidFill>
                  <a:srgbClr val="C00000"/>
                </a:solidFill>
              </a:rPr>
              <a:t>"metadataVersion"</a:t>
            </a:r>
            <a:r>
              <a:rPr lang="en-US" sz="1400"/>
              <a:t>: </a:t>
            </a:r>
            <a:r>
              <a:rPr lang="en-US" sz="1400">
                <a:solidFill>
                  <a:srgbClr val="004B1C"/>
                </a:solidFill>
              </a:rPr>
              <a:t>"1"</a:t>
            </a:r>
          </a:p>
          <a:p>
            <a:r>
              <a:rPr lang="en-US" sz="1400"/>
              <a:t>}]</a:t>
            </a:r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A70950-BD77-E146-8C53-2C6F52CF1150}"/>
              </a:ext>
            </a:extLst>
          </p:cNvPr>
          <p:cNvSpPr txBox="1"/>
          <p:nvPr/>
        </p:nvSpPr>
        <p:spPr>
          <a:xfrm>
            <a:off x="0" y="6519134"/>
            <a:ext cx="12192000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https://docs.microsoft.com/en-us/azure/event-grid/event-schema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C2B0827-9599-724F-A19D-37492B240B16}"/>
              </a:ext>
            </a:extLst>
          </p:cNvPr>
          <p:cNvSpPr/>
          <p:nvPr/>
        </p:nvSpPr>
        <p:spPr>
          <a:xfrm>
            <a:off x="8725406" y="2671417"/>
            <a:ext cx="386174" cy="3022599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1A64A-8456-2041-92B0-89189D8446C1}"/>
              </a:ext>
            </a:extLst>
          </p:cNvPr>
          <p:cNvSpPr txBox="1"/>
          <p:nvPr/>
        </p:nvSpPr>
        <p:spPr>
          <a:xfrm>
            <a:off x="9026914" y="3866157"/>
            <a:ext cx="3183467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Properties specific to the publisher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066CC-D21F-9240-ABC5-682D596BB766}"/>
              </a:ext>
            </a:extLst>
          </p:cNvPr>
          <p:cNvSpPr/>
          <p:nvPr/>
        </p:nvSpPr>
        <p:spPr bwMode="auto">
          <a:xfrm>
            <a:off x="350931" y="2620039"/>
            <a:ext cx="8374475" cy="3067049"/>
          </a:xfrm>
          <a:prstGeom prst="rect">
            <a:avLst/>
          </a:prstGeom>
          <a:solidFill>
            <a:srgbClr val="0078D7">
              <a:alpha val="2117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7DE154E-0040-B94E-AE4C-D6E82291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Schema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6D71A2-1B30-6F4C-BCDF-303E1FE1A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8560" y="117743"/>
            <a:ext cx="641963" cy="6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2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9F69-D15C-874A-B24C-B3504972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Events Schema</a:t>
            </a:r>
            <a:br>
              <a:rPr lang="en-US" dirty="0"/>
            </a:br>
            <a:r>
              <a:rPr lang="en-US" sz="2000" dirty="0"/>
              <a:t>Cloud Native Compute Foundation (CDCF)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85A93-86AA-C74A-BBCD-85E77EF4420C}"/>
              </a:ext>
            </a:extLst>
          </p:cNvPr>
          <p:cNvSpPr txBox="1"/>
          <p:nvPr/>
        </p:nvSpPr>
        <p:spPr>
          <a:xfrm>
            <a:off x="395401" y="1559258"/>
            <a:ext cx="11401198" cy="373948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cloudEventsVersion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: "0.1",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eventType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: 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Zohan.NewEmployee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eventTypeVersion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: "",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"source" : "/subscriptions/{subscription-id}/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resourceGroups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/{resource-group}/providers/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Microsoft.Storage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storageAccounts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/{storage-account}#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blobServices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/default/containers/{storage-container}/blobs/{new-file}",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eventID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: "173d9985-401e-0075-2497-de268c06ff25",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eventTime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: "2018-04-28T02:18:47.1281675Z",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"data" :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“name": “Frank Rizzo",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employeeId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"6d79dbfb-0e37-4fc4-981f-442c9ca65760",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56D7BD-06BE-5146-B69E-8467256F4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8560" y="117743"/>
            <a:ext cx="641963" cy="641963"/>
          </a:xfrm>
          <a:prstGeom prst="rect">
            <a:avLst/>
          </a:prstGeom>
        </p:spPr>
      </p:pic>
      <p:pic>
        <p:nvPicPr>
          <p:cNvPr id="5" name="Picture 4" descr="cloudevents-horizontal-color">
            <a:extLst>
              <a:ext uri="{FF2B5EF4-FFF2-40B4-BE49-F238E27FC236}">
                <a16:creationId xmlns:a16="http://schemas.microsoft.com/office/drawing/2014/main" id="{C422D1AA-CBAB-BC47-B780-AF863EF76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586153"/>
            <a:ext cx="4576670" cy="81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BDB58D5B-A08D-C449-94A4-DFC186C6F5FB}"/>
              </a:ext>
            </a:extLst>
          </p:cNvPr>
          <p:cNvSpPr/>
          <p:nvPr/>
        </p:nvSpPr>
        <p:spPr>
          <a:xfrm>
            <a:off x="8782050" y="3817058"/>
            <a:ext cx="386174" cy="1031211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A4DBE-923B-6B4C-B081-ABEB5C3A2FEF}"/>
              </a:ext>
            </a:extLst>
          </p:cNvPr>
          <p:cNvSpPr/>
          <p:nvPr/>
        </p:nvSpPr>
        <p:spPr bwMode="auto">
          <a:xfrm>
            <a:off x="407575" y="3813768"/>
            <a:ext cx="8374475" cy="1046376"/>
          </a:xfrm>
          <a:prstGeom prst="rect">
            <a:avLst/>
          </a:prstGeom>
          <a:solidFill>
            <a:srgbClr val="0078D7">
              <a:alpha val="2117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8A3C4-C46A-C248-9667-5FDED9A54D3E}"/>
              </a:ext>
            </a:extLst>
          </p:cNvPr>
          <p:cNvSpPr txBox="1"/>
          <p:nvPr/>
        </p:nvSpPr>
        <p:spPr>
          <a:xfrm>
            <a:off x="9083558" y="3990289"/>
            <a:ext cx="3183467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Properties specific to the publisher</a:t>
            </a:r>
          </a:p>
        </p:txBody>
      </p:sp>
    </p:spTree>
    <p:extLst>
      <p:ext uri="{BB962C8B-B14F-4D97-AF65-F5344CB8AC3E}">
        <p14:creationId xmlns:p14="http://schemas.microsoft.com/office/powerpoint/2010/main" val="65006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AB3E-AFA1-A346-B2B5-78CDBBF1B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Grid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18D5F-8210-4C43-B669-F27BF6548ACF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2154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Events are independent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Always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Near real-time event delivery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At least once delivery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Dynamic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Platform and language agnostic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8E4957-DF4C-8C44-B03C-AC9F4D2F8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8560" y="117743"/>
            <a:ext cx="641963" cy="6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B6FD522-9031-F84F-B1D9-EC44F274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learning objectives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E4F7FC9-F576-6644-8371-3A33E8B1D9CD}"/>
              </a:ext>
            </a:extLst>
          </p:cNvPr>
          <p:cNvSpPr txBox="1">
            <a:spLocks/>
          </p:cNvSpPr>
          <p:nvPr/>
        </p:nvSpPr>
        <p:spPr>
          <a:xfrm>
            <a:off x="588263" y="2107850"/>
            <a:ext cx="11018520" cy="23267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At the end of this session, you should be better able to…</a:t>
            </a:r>
          </a:p>
          <a:p>
            <a:endParaRPr lang="en-US" sz="2400" dirty="0">
              <a:solidFill>
                <a:schemeClr val="tx1"/>
              </a:solidFill>
              <a:latin typeface="+mj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Explain the different options the Azure platform offers for events and messaging and be able of identify which services to use for each scenario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F2EA-7D63-8D44-9689-A0FE2C87FCE1}"/>
              </a:ext>
            </a:extLst>
          </p:cNvPr>
          <p:cNvSpPr/>
          <p:nvPr/>
        </p:nvSpPr>
        <p:spPr>
          <a:xfrm>
            <a:off x="681377" y="5855332"/>
            <a:ext cx="422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https://aka.ms/messagingdemo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8634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BF9EB191-A13C-A446-823F-B796A2B8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08812"/>
            <a:ext cx="11655840" cy="959643"/>
          </a:xfrm>
        </p:spPr>
        <p:txBody>
          <a:bodyPr/>
          <a:lstStyle/>
          <a:p>
            <a:r>
              <a:rPr lang="en-US" dirty="0"/>
              <a:t>Publishing your own events today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C6FA001-25E8-804A-B312-F40E12BD5D7E}"/>
              </a:ext>
            </a:extLst>
          </p:cNvPr>
          <p:cNvSpPr txBox="1">
            <a:spLocks/>
          </p:cNvSpPr>
          <p:nvPr/>
        </p:nvSpPr>
        <p:spPr>
          <a:xfrm>
            <a:off x="269240" y="1418095"/>
            <a:ext cx="11653523" cy="2809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Custom Topics</a:t>
            </a:r>
          </a:p>
          <a:p>
            <a:pPr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Topic: &lt;Name of Topic&gt;</a:t>
            </a:r>
          </a:p>
          <a:p>
            <a:pPr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Subject: &lt;whatever you choose&gt;</a:t>
            </a:r>
          </a:p>
          <a:p>
            <a:pPr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EventType: &lt;whatever you choose&gt;</a:t>
            </a:r>
          </a:p>
          <a:p>
            <a:endParaRPr lang="en-US" dirty="0"/>
          </a:p>
        </p:txBody>
      </p:sp>
      <p:sp>
        <p:nvSpPr>
          <p:cNvPr id="25" name="Cylinder 3">
            <a:extLst>
              <a:ext uri="{FF2B5EF4-FFF2-40B4-BE49-F238E27FC236}">
                <a16:creationId xmlns:a16="http://schemas.microsoft.com/office/drawing/2014/main" id="{FAA9ED5E-12B9-7843-B38D-E32B1C792C59}"/>
              </a:ext>
            </a:extLst>
          </p:cNvPr>
          <p:cNvSpPr/>
          <p:nvPr/>
        </p:nvSpPr>
        <p:spPr bwMode="auto">
          <a:xfrm rot="5400000">
            <a:off x="3350700" y="3559613"/>
            <a:ext cx="835121" cy="2354374"/>
          </a:xfrm>
          <a:prstGeom prst="can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8DDCED-F249-674C-A547-74ACF684A97E}"/>
              </a:ext>
            </a:extLst>
          </p:cNvPr>
          <p:cNvSpPr txBox="1"/>
          <p:nvPr/>
        </p:nvSpPr>
        <p:spPr>
          <a:xfrm>
            <a:off x="1838176" y="5146805"/>
            <a:ext cx="4123593" cy="53889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22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765" dirty="0">
                <a:solidFill>
                  <a:srgbClr val="353535"/>
                </a:solidFill>
                <a:latin typeface="Segoe UI Semilight"/>
              </a:rPr>
              <a:t>mytopic.westus2-1.eventgrid.azure.net</a:t>
            </a:r>
            <a:endParaRPr lang="en-US" sz="1961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A68A12-3E0F-7147-B5FB-751668B693AB}"/>
              </a:ext>
            </a:extLst>
          </p:cNvPr>
          <p:cNvGrpSpPr/>
          <p:nvPr/>
        </p:nvGrpSpPr>
        <p:grpSpPr>
          <a:xfrm>
            <a:off x="6230233" y="3906313"/>
            <a:ext cx="1465504" cy="634548"/>
            <a:chOff x="6314326" y="2528299"/>
            <a:chExt cx="1494890" cy="647272"/>
          </a:xfrm>
        </p:grpSpPr>
        <p:sp>
          <p:nvSpPr>
            <p:cNvPr id="28" name="Cylinder 5">
              <a:extLst>
                <a:ext uri="{FF2B5EF4-FFF2-40B4-BE49-F238E27FC236}">
                  <a16:creationId xmlns:a16="http://schemas.microsoft.com/office/drawing/2014/main" id="{A5CB5197-0EE4-984F-A2E3-5B3D3B77157A}"/>
                </a:ext>
              </a:extLst>
            </p:cNvPr>
            <p:cNvSpPr/>
            <p:nvPr/>
          </p:nvSpPr>
          <p:spPr bwMode="auto">
            <a:xfrm rot="5400000">
              <a:off x="6738135" y="2104490"/>
              <a:ext cx="647272" cy="1494890"/>
            </a:xfrm>
            <a:prstGeom prst="can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FDD1FB-BD54-5D41-B5EE-882C32211D3A}"/>
                </a:ext>
              </a:extLst>
            </p:cNvPr>
            <p:cNvSpPr txBox="1"/>
            <p:nvPr/>
          </p:nvSpPr>
          <p:spPr>
            <a:xfrm>
              <a:off x="6619714" y="2579552"/>
              <a:ext cx="810158" cy="5447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228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solidFill>
                    <a:srgbClr val="FFFFFF"/>
                  </a:solidFill>
                  <a:latin typeface="Segoe UI Semilight"/>
                </a:rPr>
                <a:t>sub1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1B4877-C34D-8247-819F-A104C3DF6790}"/>
              </a:ext>
            </a:extLst>
          </p:cNvPr>
          <p:cNvGrpSpPr/>
          <p:nvPr/>
        </p:nvGrpSpPr>
        <p:grpSpPr>
          <a:xfrm>
            <a:off x="6230233" y="5051153"/>
            <a:ext cx="1465504" cy="634548"/>
            <a:chOff x="6314326" y="2528299"/>
            <a:chExt cx="1494890" cy="647272"/>
          </a:xfrm>
        </p:grpSpPr>
        <p:sp>
          <p:nvSpPr>
            <p:cNvPr id="31" name="Cylinder 9">
              <a:extLst>
                <a:ext uri="{FF2B5EF4-FFF2-40B4-BE49-F238E27FC236}">
                  <a16:creationId xmlns:a16="http://schemas.microsoft.com/office/drawing/2014/main" id="{769BB02F-5AD0-1B40-A4D1-9E0251243660}"/>
                </a:ext>
              </a:extLst>
            </p:cNvPr>
            <p:cNvSpPr/>
            <p:nvPr/>
          </p:nvSpPr>
          <p:spPr bwMode="auto">
            <a:xfrm rot="5400000">
              <a:off x="6738135" y="2104490"/>
              <a:ext cx="647272" cy="1494890"/>
            </a:xfrm>
            <a:prstGeom prst="can">
              <a:avLst/>
            </a:prstGeom>
            <a:solidFill>
              <a:schemeClr val="accent6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A8B314-B532-3E47-8783-85D4D706BDCE}"/>
                </a:ext>
              </a:extLst>
            </p:cNvPr>
            <p:cNvSpPr txBox="1"/>
            <p:nvPr/>
          </p:nvSpPr>
          <p:spPr>
            <a:xfrm>
              <a:off x="6619714" y="2579552"/>
              <a:ext cx="845424" cy="5447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228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65" dirty="0">
                  <a:solidFill>
                    <a:srgbClr val="FFFFFF"/>
                  </a:solidFill>
                  <a:latin typeface="Segoe UI Semilight"/>
                </a:rPr>
                <a:t>sub2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25136E-AE6E-304A-BA06-7AF2B6CD6CF0}"/>
              </a:ext>
            </a:extLst>
          </p:cNvPr>
          <p:cNvSpPr txBox="1"/>
          <p:nvPr/>
        </p:nvSpPr>
        <p:spPr>
          <a:xfrm>
            <a:off x="3067027" y="4422661"/>
            <a:ext cx="1402462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22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dirty="0" err="1">
                <a:solidFill>
                  <a:srgbClr val="FFFFFF"/>
                </a:solidFill>
                <a:latin typeface="Segoe UI Semilight"/>
              </a:rPr>
              <a:t>mytopic</a:t>
            </a:r>
            <a:endParaRPr lang="en-US" sz="2353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783162-1E90-7E42-9921-23F5B9517F34}"/>
              </a:ext>
            </a:extLst>
          </p:cNvPr>
          <p:cNvSpPr/>
          <p:nvPr/>
        </p:nvSpPr>
        <p:spPr>
          <a:xfrm>
            <a:off x="6139583" y="2682363"/>
            <a:ext cx="6094444" cy="114656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228"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Topic: </a:t>
            </a:r>
            <a:r>
              <a:rPr lang="en-US" sz="1961" dirty="0">
                <a:solidFill>
                  <a:srgbClr val="353535"/>
                </a:solidFill>
                <a:latin typeface="Segoe UI Semilight"/>
              </a:rPr>
              <a:t>mytopic.westus2-1.eventgrid.azure.net</a:t>
            </a:r>
            <a:endParaRPr lang="en-US" sz="1961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914228"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Subject: /products/beverages</a:t>
            </a:r>
          </a:p>
          <a:p>
            <a:pPr defTabSz="914228">
              <a:spcAft>
                <a:spcPts val="588"/>
              </a:spcAft>
              <a:defRPr/>
            </a:pPr>
            <a:r>
              <a:rPr lang="en-US" sz="1961" dirty="0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EventType</a:t>
            </a:r>
            <a:r>
              <a:rPr lang="en-US" sz="196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: </a:t>
            </a:r>
            <a:r>
              <a:rPr lang="en-US" sz="1961" dirty="0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skuCreated</a:t>
            </a:r>
            <a:endParaRPr lang="en-US" sz="1961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F7BF88-B477-5C4D-B106-FDA2E1D8258E}"/>
              </a:ext>
            </a:extLst>
          </p:cNvPr>
          <p:cNvSpPr/>
          <p:nvPr/>
        </p:nvSpPr>
        <p:spPr>
          <a:xfrm>
            <a:off x="6230233" y="5735947"/>
            <a:ext cx="6094444" cy="114656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228"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Topic: </a:t>
            </a:r>
            <a:r>
              <a:rPr lang="en-US" sz="1961" dirty="0">
                <a:solidFill>
                  <a:srgbClr val="353535"/>
                </a:solidFill>
                <a:latin typeface="Segoe UI Semilight"/>
              </a:rPr>
              <a:t>mytopic.westus2-1.eventgrid.azure.net</a:t>
            </a:r>
            <a:endParaRPr lang="en-US" sz="1961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defTabSz="914228"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Subject: /products/snacks</a:t>
            </a:r>
          </a:p>
          <a:p>
            <a:pPr defTabSz="914228">
              <a:spcAft>
                <a:spcPts val="588"/>
              </a:spcAft>
              <a:defRPr/>
            </a:pPr>
            <a:r>
              <a:rPr lang="en-US" sz="1961" dirty="0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EventType</a:t>
            </a:r>
            <a:r>
              <a:rPr lang="en-US" sz="196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: </a:t>
            </a:r>
            <a:r>
              <a:rPr lang="en-US" sz="1961" dirty="0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skuUpdated</a:t>
            </a:r>
            <a:endParaRPr lang="en-US" sz="1961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C76204-92F2-904C-B56A-A5F146245FFD}"/>
              </a:ext>
            </a:extLst>
          </p:cNvPr>
          <p:cNvCxnSpPr>
            <a:stCxn id="25" idx="1"/>
            <a:endCxn id="28" idx="3"/>
          </p:cNvCxnSpPr>
          <p:nvPr/>
        </p:nvCxnSpPr>
        <p:spPr>
          <a:xfrm flipV="1">
            <a:off x="4945447" y="4223587"/>
            <a:ext cx="1284787" cy="51321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5E406A-5EA1-8348-A523-10BD2D2BC7C1}"/>
              </a:ext>
            </a:extLst>
          </p:cNvPr>
          <p:cNvCxnSpPr>
            <a:stCxn id="25" idx="1"/>
            <a:endCxn id="31" idx="3"/>
          </p:cNvCxnSpPr>
          <p:nvPr/>
        </p:nvCxnSpPr>
        <p:spPr>
          <a:xfrm>
            <a:off x="4945447" y="4736802"/>
            <a:ext cx="1284787" cy="63162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B9ED2E1-4469-0C47-B1DA-49B71C656BD9}"/>
              </a:ext>
            </a:extLst>
          </p:cNvPr>
          <p:cNvSpPr/>
          <p:nvPr/>
        </p:nvSpPr>
        <p:spPr bwMode="auto">
          <a:xfrm>
            <a:off x="190210" y="4357410"/>
            <a:ext cx="1870716" cy="75909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Publisher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9B10AE-D2CC-7945-B8CA-8CC6B7521F39}"/>
              </a:ext>
            </a:extLst>
          </p:cNvPr>
          <p:cNvCxnSpPr>
            <a:stCxn id="38" idx="3"/>
            <a:endCxn id="25" idx="3"/>
          </p:cNvCxnSpPr>
          <p:nvPr/>
        </p:nvCxnSpPr>
        <p:spPr>
          <a:xfrm flipV="1">
            <a:off x="2060926" y="4736801"/>
            <a:ext cx="530146" cy="1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28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B259-DE5B-AC48-AA1B-B66E4BCB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308812"/>
            <a:ext cx="11655840" cy="959643"/>
          </a:xfrm>
        </p:spPr>
        <p:txBody>
          <a:bodyPr/>
          <a:lstStyle/>
          <a:p>
            <a:r>
              <a:rPr lang="en-US" dirty="0"/>
              <a:t>The challenge with Custom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92062-95C8-C542-8E3A-D19215F81C7B}"/>
              </a:ext>
            </a:extLst>
          </p:cNvPr>
          <p:cNvSpPr txBox="1">
            <a:spLocks/>
          </p:cNvSpPr>
          <p:nvPr/>
        </p:nvSpPr>
        <p:spPr>
          <a:xfrm>
            <a:off x="269240" y="1418096"/>
            <a:ext cx="11653523" cy="5370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Having many topics forces you to do routing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This is what Grid was made for</a:t>
            </a:r>
          </a:p>
          <a:p>
            <a:endParaRPr lang="en-US" sz="2800" dirty="0">
              <a:solidFill>
                <a:schemeClr val="tx1"/>
              </a:solidFill>
              <a:latin typeface="+mj-lt"/>
            </a:endParaRPr>
          </a:p>
          <a:p>
            <a:endParaRPr lang="en-US" sz="2800" dirty="0">
              <a:solidFill>
                <a:schemeClr val="tx1"/>
              </a:solidFill>
              <a:latin typeface="+mj-lt"/>
            </a:endParaRPr>
          </a:p>
          <a:p>
            <a:endParaRPr lang="en-US" sz="2800" dirty="0">
              <a:solidFill>
                <a:schemeClr val="tx1"/>
              </a:solidFill>
              <a:latin typeface="+mj-lt"/>
            </a:endParaRPr>
          </a:p>
          <a:p>
            <a:endParaRPr lang="en-US" sz="2800" dirty="0">
              <a:solidFill>
                <a:schemeClr val="tx1"/>
              </a:solidFill>
              <a:latin typeface="+mj-lt"/>
            </a:endParaRPr>
          </a:p>
          <a:p>
            <a:endParaRPr lang="en-US" sz="2800" dirty="0">
              <a:solidFill>
                <a:schemeClr val="tx1"/>
              </a:solidFill>
              <a:latin typeface="+mj-lt"/>
            </a:endParaRP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There is a better way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43EE7C-EFD8-F44F-BB65-976FFC283D36}"/>
              </a:ext>
            </a:extLst>
          </p:cNvPr>
          <p:cNvGrpSpPr/>
          <p:nvPr/>
        </p:nvGrpSpPr>
        <p:grpSpPr>
          <a:xfrm>
            <a:off x="7015281" y="3244626"/>
            <a:ext cx="1867873" cy="1080643"/>
            <a:chOff x="3285163" y="3687740"/>
            <a:chExt cx="4651387" cy="20152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73F7F1-BAEE-5641-B6D7-B7A78C687ADD}"/>
                </a:ext>
              </a:extLst>
            </p:cNvPr>
            <p:cNvGrpSpPr/>
            <p:nvPr/>
          </p:nvGrpSpPr>
          <p:grpSpPr>
            <a:xfrm>
              <a:off x="6355162" y="3687740"/>
              <a:ext cx="1555162" cy="818714"/>
              <a:chOff x="6314326" y="2465077"/>
              <a:chExt cx="1555162" cy="818714"/>
            </a:xfrm>
          </p:grpSpPr>
          <p:sp>
            <p:nvSpPr>
              <p:cNvPr id="12" name="Cylinder 5">
                <a:extLst>
                  <a:ext uri="{FF2B5EF4-FFF2-40B4-BE49-F238E27FC236}">
                    <a16:creationId xmlns:a16="http://schemas.microsoft.com/office/drawing/2014/main" id="{4D2C70B1-7B85-BE46-BC03-6EA18EE5B9B6}"/>
                  </a:ext>
                </a:extLst>
              </p:cNvPr>
              <p:cNvSpPr/>
              <p:nvPr/>
            </p:nvSpPr>
            <p:spPr bwMode="auto">
              <a:xfrm rot="5400000">
                <a:off x="6738135" y="2104490"/>
                <a:ext cx="647272" cy="1494890"/>
              </a:xfrm>
              <a:prstGeom prst="can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1E0E3E-EFFA-744A-B12A-BA0743681E29}"/>
                  </a:ext>
                </a:extLst>
              </p:cNvPr>
              <p:cNvSpPr txBox="1"/>
              <p:nvPr/>
            </p:nvSpPr>
            <p:spPr>
              <a:xfrm>
                <a:off x="6314326" y="2465077"/>
                <a:ext cx="1555162" cy="818714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078" dirty="0">
                    <a:solidFill>
                      <a:srgbClr val="FFFFFF"/>
                    </a:solidFill>
                    <a:latin typeface="Segoe UI Semilight"/>
                  </a:rPr>
                  <a:t>sub1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529A8E-1059-3849-BFFF-E1B29C0B3BEC}"/>
                </a:ext>
              </a:extLst>
            </p:cNvPr>
            <p:cNvGrpSpPr/>
            <p:nvPr/>
          </p:nvGrpSpPr>
          <p:grpSpPr>
            <a:xfrm>
              <a:off x="6330519" y="4884321"/>
              <a:ext cx="1606031" cy="818714"/>
              <a:chOff x="6289683" y="2493861"/>
              <a:chExt cx="1606031" cy="818714"/>
            </a:xfrm>
          </p:grpSpPr>
          <p:sp>
            <p:nvSpPr>
              <p:cNvPr id="10" name="Cylinder 8">
                <a:extLst>
                  <a:ext uri="{FF2B5EF4-FFF2-40B4-BE49-F238E27FC236}">
                    <a16:creationId xmlns:a16="http://schemas.microsoft.com/office/drawing/2014/main" id="{60F0D857-F983-5841-8C30-6C83FC767C9D}"/>
                  </a:ext>
                </a:extLst>
              </p:cNvPr>
              <p:cNvSpPr/>
              <p:nvPr/>
            </p:nvSpPr>
            <p:spPr bwMode="auto">
              <a:xfrm rot="5400000">
                <a:off x="6738135" y="2104490"/>
                <a:ext cx="647272" cy="1494890"/>
              </a:xfrm>
              <a:prstGeom prst="can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812B5C-BC06-EF4D-8E5E-8737334A5BFC}"/>
                  </a:ext>
                </a:extLst>
              </p:cNvPr>
              <p:cNvSpPr txBox="1"/>
              <p:nvPr/>
            </p:nvSpPr>
            <p:spPr>
              <a:xfrm>
                <a:off x="6289683" y="2493861"/>
                <a:ext cx="1606031" cy="818714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078" dirty="0">
                    <a:solidFill>
                      <a:srgbClr val="FFFFFF"/>
                    </a:solidFill>
                    <a:latin typeface="Segoe UI Semilight"/>
                  </a:rPr>
                  <a:t>sub2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A1B74C-E257-1945-A530-685317F43365}"/>
                </a:ext>
              </a:extLst>
            </p:cNvPr>
            <p:cNvGrpSpPr/>
            <p:nvPr/>
          </p:nvGrpSpPr>
          <p:grpSpPr>
            <a:xfrm>
              <a:off x="3285163" y="4223539"/>
              <a:ext cx="2498697" cy="851867"/>
              <a:chOff x="2643028" y="4172168"/>
              <a:chExt cx="2498697" cy="851867"/>
            </a:xfrm>
          </p:grpSpPr>
          <p:sp>
            <p:nvSpPr>
              <p:cNvPr id="8" name="Cylinder 3">
                <a:extLst>
                  <a:ext uri="{FF2B5EF4-FFF2-40B4-BE49-F238E27FC236}">
                    <a16:creationId xmlns:a16="http://schemas.microsoft.com/office/drawing/2014/main" id="{B156AF19-A362-1148-8DDA-C8581A60BE91}"/>
                  </a:ext>
                </a:extLst>
              </p:cNvPr>
              <p:cNvSpPr/>
              <p:nvPr/>
            </p:nvSpPr>
            <p:spPr bwMode="auto">
              <a:xfrm rot="5400000">
                <a:off x="3417886" y="3397310"/>
                <a:ext cx="851867" cy="2401584"/>
              </a:xfrm>
              <a:prstGeom prst="can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A999E7-EF84-954E-A263-7FC379F27A26}"/>
                  </a:ext>
                </a:extLst>
              </p:cNvPr>
              <p:cNvSpPr txBox="1"/>
              <p:nvPr/>
            </p:nvSpPr>
            <p:spPr>
              <a:xfrm>
                <a:off x="2740139" y="4172168"/>
                <a:ext cx="2401586" cy="844037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176" dirty="0">
                    <a:solidFill>
                      <a:srgbClr val="FFFFFF"/>
                    </a:solidFill>
                    <a:latin typeface="Segoe UI Semilight"/>
                  </a:rPr>
                  <a:t>mytopic2</a:t>
                </a:r>
                <a:endParaRPr lang="en-US" sz="1568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8FB4BE-B9F7-3E4A-9112-E8C695401DD3}"/>
              </a:ext>
            </a:extLst>
          </p:cNvPr>
          <p:cNvGrpSpPr/>
          <p:nvPr/>
        </p:nvGrpSpPr>
        <p:grpSpPr>
          <a:xfrm>
            <a:off x="7015281" y="4426438"/>
            <a:ext cx="1867873" cy="1080643"/>
            <a:chOff x="3285163" y="3687740"/>
            <a:chExt cx="4651387" cy="201529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F3A5DB-621C-6542-905C-290D81E7CB5C}"/>
                </a:ext>
              </a:extLst>
            </p:cNvPr>
            <p:cNvGrpSpPr/>
            <p:nvPr/>
          </p:nvGrpSpPr>
          <p:grpSpPr>
            <a:xfrm>
              <a:off x="6355162" y="3687740"/>
              <a:ext cx="1555162" cy="818714"/>
              <a:chOff x="6314326" y="2465077"/>
              <a:chExt cx="1555162" cy="818714"/>
            </a:xfrm>
          </p:grpSpPr>
          <p:sp>
            <p:nvSpPr>
              <p:cNvPr id="22" name="Cylinder 31">
                <a:extLst>
                  <a:ext uri="{FF2B5EF4-FFF2-40B4-BE49-F238E27FC236}">
                    <a16:creationId xmlns:a16="http://schemas.microsoft.com/office/drawing/2014/main" id="{659AF676-A290-344A-89A8-4C8DB1F04CBA}"/>
                  </a:ext>
                </a:extLst>
              </p:cNvPr>
              <p:cNvSpPr/>
              <p:nvPr/>
            </p:nvSpPr>
            <p:spPr bwMode="auto">
              <a:xfrm rot="5400000">
                <a:off x="6738135" y="2104490"/>
                <a:ext cx="647272" cy="1494890"/>
              </a:xfrm>
              <a:prstGeom prst="can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B66F51-07EF-C74E-A5B7-787846BA1CDA}"/>
                  </a:ext>
                </a:extLst>
              </p:cNvPr>
              <p:cNvSpPr txBox="1"/>
              <p:nvPr/>
            </p:nvSpPr>
            <p:spPr>
              <a:xfrm>
                <a:off x="6314326" y="2465077"/>
                <a:ext cx="1555162" cy="818714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078" dirty="0">
                    <a:solidFill>
                      <a:srgbClr val="FFFFFF"/>
                    </a:solidFill>
                    <a:latin typeface="Segoe UI Semilight"/>
                  </a:rPr>
                  <a:t>sub1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E748E12-F7E6-4C48-9F14-E17CC3172F2C}"/>
                </a:ext>
              </a:extLst>
            </p:cNvPr>
            <p:cNvGrpSpPr/>
            <p:nvPr/>
          </p:nvGrpSpPr>
          <p:grpSpPr>
            <a:xfrm>
              <a:off x="6330519" y="4884321"/>
              <a:ext cx="1606031" cy="818714"/>
              <a:chOff x="6289683" y="2493861"/>
              <a:chExt cx="1606031" cy="818714"/>
            </a:xfrm>
          </p:grpSpPr>
          <p:sp>
            <p:nvSpPr>
              <p:cNvPr id="20" name="Cylinder 29">
                <a:extLst>
                  <a:ext uri="{FF2B5EF4-FFF2-40B4-BE49-F238E27FC236}">
                    <a16:creationId xmlns:a16="http://schemas.microsoft.com/office/drawing/2014/main" id="{221AD3C8-F8DE-094A-A3DB-D7070B45FC63}"/>
                  </a:ext>
                </a:extLst>
              </p:cNvPr>
              <p:cNvSpPr/>
              <p:nvPr/>
            </p:nvSpPr>
            <p:spPr bwMode="auto">
              <a:xfrm rot="5400000">
                <a:off x="6738135" y="2104490"/>
                <a:ext cx="647272" cy="1494890"/>
              </a:xfrm>
              <a:prstGeom prst="can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481B4C-A857-E940-82B2-83B0EF4FFDDC}"/>
                  </a:ext>
                </a:extLst>
              </p:cNvPr>
              <p:cNvSpPr txBox="1"/>
              <p:nvPr/>
            </p:nvSpPr>
            <p:spPr>
              <a:xfrm>
                <a:off x="6289683" y="2493861"/>
                <a:ext cx="1606031" cy="818714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078" dirty="0">
                    <a:solidFill>
                      <a:srgbClr val="FFFFFF"/>
                    </a:solidFill>
                    <a:latin typeface="Segoe UI Semilight"/>
                  </a:rPr>
                  <a:t>sub2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B50B507-F90C-6A45-B353-152599B78BDA}"/>
                </a:ext>
              </a:extLst>
            </p:cNvPr>
            <p:cNvGrpSpPr/>
            <p:nvPr/>
          </p:nvGrpSpPr>
          <p:grpSpPr>
            <a:xfrm>
              <a:off x="3285163" y="4223539"/>
              <a:ext cx="2498697" cy="851867"/>
              <a:chOff x="2643028" y="4172168"/>
              <a:chExt cx="2498697" cy="851867"/>
            </a:xfrm>
          </p:grpSpPr>
          <p:sp>
            <p:nvSpPr>
              <p:cNvPr id="18" name="Cylinder 27">
                <a:extLst>
                  <a:ext uri="{FF2B5EF4-FFF2-40B4-BE49-F238E27FC236}">
                    <a16:creationId xmlns:a16="http://schemas.microsoft.com/office/drawing/2014/main" id="{A983CDC0-9020-EF4B-8EE1-85940D5B0407}"/>
                  </a:ext>
                </a:extLst>
              </p:cNvPr>
              <p:cNvSpPr/>
              <p:nvPr/>
            </p:nvSpPr>
            <p:spPr bwMode="auto">
              <a:xfrm rot="5400000">
                <a:off x="3417886" y="3397310"/>
                <a:ext cx="851867" cy="2401584"/>
              </a:xfrm>
              <a:prstGeom prst="can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52B200C-1B39-9640-9DCE-43E42953E26F}"/>
                  </a:ext>
                </a:extLst>
              </p:cNvPr>
              <p:cNvSpPr txBox="1"/>
              <p:nvPr/>
            </p:nvSpPr>
            <p:spPr>
              <a:xfrm>
                <a:off x="2740139" y="4172168"/>
                <a:ext cx="2401586" cy="844037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176" dirty="0">
                    <a:solidFill>
                      <a:srgbClr val="FFFFFF"/>
                    </a:solidFill>
                    <a:latin typeface="Segoe UI Semilight"/>
                  </a:rPr>
                  <a:t>mytopic3</a:t>
                </a:r>
                <a:endParaRPr lang="en-US" sz="1568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7CDCD0-74A8-2B49-A5D7-78B57F50E87D}"/>
              </a:ext>
            </a:extLst>
          </p:cNvPr>
          <p:cNvGrpSpPr/>
          <p:nvPr/>
        </p:nvGrpSpPr>
        <p:grpSpPr>
          <a:xfrm>
            <a:off x="7015281" y="5649219"/>
            <a:ext cx="1867873" cy="1080643"/>
            <a:chOff x="3285163" y="3687740"/>
            <a:chExt cx="4651387" cy="201529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C15B4C-D5E9-CF42-84A1-7B723DB799C4}"/>
                </a:ext>
              </a:extLst>
            </p:cNvPr>
            <p:cNvGrpSpPr/>
            <p:nvPr/>
          </p:nvGrpSpPr>
          <p:grpSpPr>
            <a:xfrm>
              <a:off x="6355162" y="3687740"/>
              <a:ext cx="1555162" cy="818714"/>
              <a:chOff x="6314326" y="2465077"/>
              <a:chExt cx="1555162" cy="818714"/>
            </a:xfrm>
          </p:grpSpPr>
          <p:sp>
            <p:nvSpPr>
              <p:cNvPr id="32" name="Cylinder 41">
                <a:extLst>
                  <a:ext uri="{FF2B5EF4-FFF2-40B4-BE49-F238E27FC236}">
                    <a16:creationId xmlns:a16="http://schemas.microsoft.com/office/drawing/2014/main" id="{F3C789E4-35F9-2A4E-9C65-3A3B009181FA}"/>
                  </a:ext>
                </a:extLst>
              </p:cNvPr>
              <p:cNvSpPr/>
              <p:nvPr/>
            </p:nvSpPr>
            <p:spPr bwMode="auto">
              <a:xfrm rot="5400000">
                <a:off x="6738135" y="2104490"/>
                <a:ext cx="647272" cy="1494890"/>
              </a:xfrm>
              <a:prstGeom prst="can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A94673-A925-CD49-B5F5-7F6996958CC7}"/>
                  </a:ext>
                </a:extLst>
              </p:cNvPr>
              <p:cNvSpPr txBox="1"/>
              <p:nvPr/>
            </p:nvSpPr>
            <p:spPr>
              <a:xfrm>
                <a:off x="6314326" y="2465077"/>
                <a:ext cx="1555162" cy="818714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078" dirty="0">
                    <a:solidFill>
                      <a:srgbClr val="FFFFFF"/>
                    </a:solidFill>
                    <a:latin typeface="Segoe UI Semilight"/>
                  </a:rPr>
                  <a:t>sub1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E57CD17-0978-5547-A607-75701C23CB26}"/>
                </a:ext>
              </a:extLst>
            </p:cNvPr>
            <p:cNvGrpSpPr/>
            <p:nvPr/>
          </p:nvGrpSpPr>
          <p:grpSpPr>
            <a:xfrm>
              <a:off x="6330519" y="4884321"/>
              <a:ext cx="1606031" cy="818714"/>
              <a:chOff x="6289683" y="2493861"/>
              <a:chExt cx="1606031" cy="818714"/>
            </a:xfrm>
          </p:grpSpPr>
          <p:sp>
            <p:nvSpPr>
              <p:cNvPr id="30" name="Cylinder 39">
                <a:extLst>
                  <a:ext uri="{FF2B5EF4-FFF2-40B4-BE49-F238E27FC236}">
                    <a16:creationId xmlns:a16="http://schemas.microsoft.com/office/drawing/2014/main" id="{34B72AC3-39D5-084F-B619-9BF9EFE0B984}"/>
                  </a:ext>
                </a:extLst>
              </p:cNvPr>
              <p:cNvSpPr/>
              <p:nvPr/>
            </p:nvSpPr>
            <p:spPr bwMode="auto">
              <a:xfrm rot="5400000">
                <a:off x="6738135" y="2104490"/>
                <a:ext cx="647272" cy="1494890"/>
              </a:xfrm>
              <a:prstGeom prst="can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D8A688-8718-2B46-80BF-C53CC0264A61}"/>
                  </a:ext>
                </a:extLst>
              </p:cNvPr>
              <p:cNvSpPr txBox="1"/>
              <p:nvPr/>
            </p:nvSpPr>
            <p:spPr>
              <a:xfrm>
                <a:off x="6289683" y="2493861"/>
                <a:ext cx="1606031" cy="818714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078" dirty="0">
                    <a:solidFill>
                      <a:srgbClr val="FFFFFF"/>
                    </a:solidFill>
                    <a:latin typeface="Segoe UI Semilight"/>
                  </a:rPr>
                  <a:t>sub2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915C8E2-0D1C-964B-8E9C-E8AF4B8859DF}"/>
                </a:ext>
              </a:extLst>
            </p:cNvPr>
            <p:cNvGrpSpPr/>
            <p:nvPr/>
          </p:nvGrpSpPr>
          <p:grpSpPr>
            <a:xfrm>
              <a:off x="3285163" y="4223539"/>
              <a:ext cx="2498697" cy="851867"/>
              <a:chOff x="2643028" y="4172168"/>
              <a:chExt cx="2498697" cy="851867"/>
            </a:xfrm>
          </p:grpSpPr>
          <p:sp>
            <p:nvSpPr>
              <p:cNvPr id="28" name="Cylinder 37">
                <a:extLst>
                  <a:ext uri="{FF2B5EF4-FFF2-40B4-BE49-F238E27FC236}">
                    <a16:creationId xmlns:a16="http://schemas.microsoft.com/office/drawing/2014/main" id="{29089BCC-822F-024A-BF1E-FADF148390C6}"/>
                  </a:ext>
                </a:extLst>
              </p:cNvPr>
              <p:cNvSpPr/>
              <p:nvPr/>
            </p:nvSpPr>
            <p:spPr bwMode="auto">
              <a:xfrm rot="5400000">
                <a:off x="3417886" y="3397310"/>
                <a:ext cx="851867" cy="2401584"/>
              </a:xfrm>
              <a:prstGeom prst="can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67E2AF-53DE-DA4B-8493-BA3AAE58FFC7}"/>
                  </a:ext>
                </a:extLst>
              </p:cNvPr>
              <p:cNvSpPr txBox="1"/>
              <p:nvPr/>
            </p:nvSpPr>
            <p:spPr>
              <a:xfrm>
                <a:off x="2740139" y="4172168"/>
                <a:ext cx="2401586" cy="844037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176" dirty="0">
                    <a:solidFill>
                      <a:srgbClr val="FFFFFF"/>
                    </a:solidFill>
                    <a:latin typeface="Segoe UI Semilight"/>
                  </a:rPr>
                  <a:t>mytopic4</a:t>
                </a:r>
                <a:endParaRPr lang="en-US" sz="1568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3E93E5-918B-1D44-A251-20FFF0208795}"/>
              </a:ext>
            </a:extLst>
          </p:cNvPr>
          <p:cNvGrpSpPr/>
          <p:nvPr/>
        </p:nvGrpSpPr>
        <p:grpSpPr>
          <a:xfrm>
            <a:off x="7015281" y="2088636"/>
            <a:ext cx="1867873" cy="1080643"/>
            <a:chOff x="3285163" y="3687740"/>
            <a:chExt cx="4651387" cy="201529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BC6E0E2-59E1-334A-BFB6-662ACCC0884E}"/>
                </a:ext>
              </a:extLst>
            </p:cNvPr>
            <p:cNvGrpSpPr/>
            <p:nvPr/>
          </p:nvGrpSpPr>
          <p:grpSpPr>
            <a:xfrm>
              <a:off x="6355162" y="3687740"/>
              <a:ext cx="1555162" cy="818714"/>
              <a:chOff x="6314326" y="2465077"/>
              <a:chExt cx="1555162" cy="818714"/>
            </a:xfrm>
          </p:grpSpPr>
          <p:sp>
            <p:nvSpPr>
              <p:cNvPr id="42" name="Cylinder 51">
                <a:extLst>
                  <a:ext uri="{FF2B5EF4-FFF2-40B4-BE49-F238E27FC236}">
                    <a16:creationId xmlns:a16="http://schemas.microsoft.com/office/drawing/2014/main" id="{396FA926-E518-B544-9188-60171440EB39}"/>
                  </a:ext>
                </a:extLst>
              </p:cNvPr>
              <p:cNvSpPr/>
              <p:nvPr/>
            </p:nvSpPr>
            <p:spPr bwMode="auto">
              <a:xfrm rot="5400000">
                <a:off x="6738135" y="2104490"/>
                <a:ext cx="647272" cy="1494890"/>
              </a:xfrm>
              <a:prstGeom prst="can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3BC359-F33D-DF45-9AEC-BF5E7A5A015F}"/>
                  </a:ext>
                </a:extLst>
              </p:cNvPr>
              <p:cNvSpPr txBox="1"/>
              <p:nvPr/>
            </p:nvSpPr>
            <p:spPr>
              <a:xfrm>
                <a:off x="6314326" y="2465077"/>
                <a:ext cx="1555162" cy="818714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078" dirty="0">
                    <a:solidFill>
                      <a:srgbClr val="FFFFFF"/>
                    </a:solidFill>
                    <a:latin typeface="Segoe UI Semilight"/>
                  </a:rPr>
                  <a:t>sub1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A2DE7D-AB33-1542-897C-96A468DC3A1C}"/>
                </a:ext>
              </a:extLst>
            </p:cNvPr>
            <p:cNvGrpSpPr/>
            <p:nvPr/>
          </p:nvGrpSpPr>
          <p:grpSpPr>
            <a:xfrm>
              <a:off x="6330519" y="4884321"/>
              <a:ext cx="1606031" cy="818714"/>
              <a:chOff x="6289683" y="2493861"/>
              <a:chExt cx="1606031" cy="818714"/>
            </a:xfrm>
          </p:grpSpPr>
          <p:sp>
            <p:nvSpPr>
              <p:cNvPr id="40" name="Cylinder 49">
                <a:extLst>
                  <a:ext uri="{FF2B5EF4-FFF2-40B4-BE49-F238E27FC236}">
                    <a16:creationId xmlns:a16="http://schemas.microsoft.com/office/drawing/2014/main" id="{6C0FC6BF-D43D-BF4F-B15A-DEA547CAAD83}"/>
                  </a:ext>
                </a:extLst>
              </p:cNvPr>
              <p:cNvSpPr/>
              <p:nvPr/>
            </p:nvSpPr>
            <p:spPr bwMode="auto">
              <a:xfrm rot="5400000">
                <a:off x="6738135" y="2104490"/>
                <a:ext cx="647272" cy="1494890"/>
              </a:xfrm>
              <a:prstGeom prst="can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495CDC-4E70-6141-80F9-24DD6C59523A}"/>
                  </a:ext>
                </a:extLst>
              </p:cNvPr>
              <p:cNvSpPr txBox="1"/>
              <p:nvPr/>
            </p:nvSpPr>
            <p:spPr>
              <a:xfrm>
                <a:off x="6289683" y="2493861"/>
                <a:ext cx="1606031" cy="818714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078" dirty="0">
                    <a:solidFill>
                      <a:srgbClr val="FFFFFF"/>
                    </a:solidFill>
                    <a:latin typeface="Segoe UI Semilight"/>
                  </a:rPr>
                  <a:t>sub2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DDF5BBA-50E5-7645-B20B-7569A83EAB93}"/>
                </a:ext>
              </a:extLst>
            </p:cNvPr>
            <p:cNvGrpSpPr/>
            <p:nvPr/>
          </p:nvGrpSpPr>
          <p:grpSpPr>
            <a:xfrm>
              <a:off x="3285163" y="4223539"/>
              <a:ext cx="2498697" cy="851867"/>
              <a:chOff x="2643028" y="4172168"/>
              <a:chExt cx="2498697" cy="851867"/>
            </a:xfrm>
          </p:grpSpPr>
          <p:sp>
            <p:nvSpPr>
              <p:cNvPr id="38" name="Cylinder 47">
                <a:extLst>
                  <a:ext uri="{FF2B5EF4-FFF2-40B4-BE49-F238E27FC236}">
                    <a16:creationId xmlns:a16="http://schemas.microsoft.com/office/drawing/2014/main" id="{DC76289C-5ADB-5940-8E95-268D50CB81C2}"/>
                  </a:ext>
                </a:extLst>
              </p:cNvPr>
              <p:cNvSpPr/>
              <p:nvPr/>
            </p:nvSpPr>
            <p:spPr bwMode="auto">
              <a:xfrm rot="5400000">
                <a:off x="3417886" y="3397310"/>
                <a:ext cx="851867" cy="2401584"/>
              </a:xfrm>
              <a:prstGeom prst="can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07887A8-DEC8-2149-B8FA-6899B377C229}"/>
                  </a:ext>
                </a:extLst>
              </p:cNvPr>
              <p:cNvSpPr txBox="1"/>
              <p:nvPr/>
            </p:nvSpPr>
            <p:spPr>
              <a:xfrm>
                <a:off x="2740139" y="4172168"/>
                <a:ext cx="2401586" cy="844037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defTabSz="914228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sz="1176" dirty="0">
                    <a:solidFill>
                      <a:srgbClr val="FFFFFF"/>
                    </a:solidFill>
                    <a:latin typeface="Segoe UI Semilight"/>
                  </a:rPr>
                  <a:t>mytopic1</a:t>
                </a:r>
                <a:endParaRPr lang="en-US" sz="1568" dirty="0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471A800-6A5F-0B42-83C9-77A2F901BC2B}"/>
              </a:ext>
            </a:extLst>
          </p:cNvPr>
          <p:cNvSpPr/>
          <p:nvPr/>
        </p:nvSpPr>
        <p:spPr bwMode="auto">
          <a:xfrm>
            <a:off x="4243255" y="4046888"/>
            <a:ext cx="1870716" cy="7590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Publisher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927D20-F97F-304B-B24E-7696E56B4752}"/>
              </a:ext>
            </a:extLst>
          </p:cNvPr>
          <p:cNvCxnSpPr>
            <a:stCxn id="44" idx="3"/>
            <a:endCxn id="38" idx="3"/>
          </p:cNvCxnSpPr>
          <p:nvPr/>
        </p:nvCxnSpPr>
        <p:spPr>
          <a:xfrm flipV="1">
            <a:off x="6113972" y="2604338"/>
            <a:ext cx="901309" cy="18221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EC771C-43CB-A542-B34A-20D54E24C2D5}"/>
              </a:ext>
            </a:extLst>
          </p:cNvPr>
          <p:cNvCxnSpPr>
            <a:stCxn id="44" idx="3"/>
            <a:endCxn id="8" idx="3"/>
          </p:cNvCxnSpPr>
          <p:nvPr/>
        </p:nvCxnSpPr>
        <p:spPr>
          <a:xfrm flipV="1">
            <a:off x="6113972" y="3760328"/>
            <a:ext cx="901309" cy="66611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56737-44FB-A240-9C1F-F7063959EFC0}"/>
              </a:ext>
            </a:extLst>
          </p:cNvPr>
          <p:cNvCxnSpPr>
            <a:stCxn id="44" idx="3"/>
            <a:endCxn id="19" idx="1"/>
          </p:cNvCxnSpPr>
          <p:nvPr/>
        </p:nvCxnSpPr>
        <p:spPr>
          <a:xfrm>
            <a:off x="6113971" y="4426438"/>
            <a:ext cx="940306" cy="5136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350B2-A567-9146-8FF6-18E06F2A2C29}"/>
              </a:ext>
            </a:extLst>
          </p:cNvPr>
          <p:cNvCxnSpPr>
            <a:stCxn id="44" idx="3"/>
            <a:endCxn id="29" idx="1"/>
          </p:cNvCxnSpPr>
          <p:nvPr/>
        </p:nvCxnSpPr>
        <p:spPr>
          <a:xfrm>
            <a:off x="6113971" y="4426439"/>
            <a:ext cx="940306" cy="173638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D21295C-048F-004F-BFB6-E2EAD395FF4B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 flipV="1">
            <a:off x="8018690" y="2308142"/>
            <a:ext cx="229420" cy="29409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C294F7-DF6F-1346-BFDF-CE02358A6335}"/>
              </a:ext>
            </a:extLst>
          </p:cNvPr>
          <p:cNvCxnSpPr>
            <a:stCxn id="39" idx="3"/>
            <a:endCxn id="41" idx="1"/>
          </p:cNvCxnSpPr>
          <p:nvPr/>
        </p:nvCxnSpPr>
        <p:spPr>
          <a:xfrm>
            <a:off x="8018692" y="2602239"/>
            <a:ext cx="219523" cy="3475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5BC53C2-078E-3440-8C7C-9702E5C1286B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8018690" y="3464132"/>
            <a:ext cx="229420" cy="29409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7B912F7-D4B0-BF4A-A6D7-95FBE299053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8018692" y="3758229"/>
            <a:ext cx="219523" cy="3475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659D9CA-435F-764E-9FD9-F13AC5B9B1F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8018690" y="4645944"/>
            <a:ext cx="229420" cy="29409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DC53384-6043-2C4D-9BB1-D0B352A2C860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8018692" y="4940041"/>
            <a:ext cx="219523" cy="3475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276FE43-1074-AD4E-8ED9-BCE9E16BB883}"/>
              </a:ext>
            </a:extLst>
          </p:cNvPr>
          <p:cNvCxnSpPr>
            <a:stCxn id="29" idx="3"/>
            <a:endCxn id="33" idx="1"/>
          </p:cNvCxnSpPr>
          <p:nvPr/>
        </p:nvCxnSpPr>
        <p:spPr>
          <a:xfrm flipV="1">
            <a:off x="8018690" y="5868725"/>
            <a:ext cx="229420" cy="29409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9287656-81B1-D14C-87C0-1A04FC2D5C34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>
            <a:off x="8018692" y="6162821"/>
            <a:ext cx="219523" cy="3475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9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7CD766F-8F2A-4842-8167-94C7B0F9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Domains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3399F59-2104-BF41-9363-91076A818010}"/>
              </a:ext>
            </a:extLst>
          </p:cNvPr>
          <p:cNvSpPr txBox="1">
            <a:spLocks/>
          </p:cNvSpPr>
          <p:nvPr/>
        </p:nvSpPr>
        <p:spPr>
          <a:xfrm>
            <a:off x="588263" y="1374292"/>
            <a:ext cx="4568353" cy="288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Multitenant events at scale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Publish events just like Azure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Backed by RBAC 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Sender sets topic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Single endpoint for events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Partitioning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ECAF69-24F5-EF40-8AA5-2E48965D6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8560" y="117743"/>
            <a:ext cx="641963" cy="641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0C8D2E-98ED-7A48-9E45-964F591C482D}"/>
              </a:ext>
            </a:extLst>
          </p:cNvPr>
          <p:cNvSpPr/>
          <p:nvPr/>
        </p:nvSpPr>
        <p:spPr bwMode="auto">
          <a:xfrm>
            <a:off x="4353045" y="3449217"/>
            <a:ext cx="1870716" cy="7590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Publisher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8201A-26B9-5D42-A0E2-EC7CA427D7A3}"/>
              </a:ext>
            </a:extLst>
          </p:cNvPr>
          <p:cNvGrpSpPr/>
          <p:nvPr/>
        </p:nvGrpSpPr>
        <p:grpSpPr>
          <a:xfrm>
            <a:off x="6511338" y="1431606"/>
            <a:ext cx="5277827" cy="4779253"/>
            <a:chOff x="4027470" y="2075379"/>
            <a:chExt cx="5383658" cy="48750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33AB8A1-525A-8C4E-BCEC-8B510B359ED2}"/>
                </a:ext>
              </a:extLst>
            </p:cNvPr>
            <p:cNvGrpSpPr/>
            <p:nvPr/>
          </p:nvGrpSpPr>
          <p:grpSpPr>
            <a:xfrm>
              <a:off x="7155950" y="3314878"/>
              <a:ext cx="1905328" cy="1102312"/>
              <a:chOff x="3285163" y="3687740"/>
              <a:chExt cx="4651387" cy="201529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7E39F67-BE0B-CF4E-A8EB-6096C64FF0CE}"/>
                  </a:ext>
                </a:extLst>
              </p:cNvPr>
              <p:cNvGrpSpPr/>
              <p:nvPr/>
            </p:nvGrpSpPr>
            <p:grpSpPr>
              <a:xfrm>
                <a:off x="6355162" y="3687740"/>
                <a:ext cx="1555162" cy="818714"/>
                <a:chOff x="6314326" y="2465077"/>
                <a:chExt cx="1555162" cy="818714"/>
              </a:xfrm>
            </p:grpSpPr>
            <p:sp>
              <p:nvSpPr>
                <p:cNvPr id="59" name="Cylinder 61">
                  <a:extLst>
                    <a:ext uri="{FF2B5EF4-FFF2-40B4-BE49-F238E27FC236}">
                      <a16:creationId xmlns:a16="http://schemas.microsoft.com/office/drawing/2014/main" id="{9B11F319-7B58-994E-BE87-4B5221F0D460}"/>
                    </a:ext>
                  </a:extLst>
                </p:cNvPr>
                <p:cNvSpPr/>
                <p:nvPr/>
              </p:nvSpPr>
              <p:spPr bwMode="auto">
                <a:xfrm rot="5400000">
                  <a:off x="6738135" y="2104490"/>
                  <a:ext cx="647272" cy="1494890"/>
                </a:xfrm>
                <a:prstGeom prst="can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892651F-D46D-5D4C-8D9E-20627B812D46}"/>
                    </a:ext>
                  </a:extLst>
                </p:cNvPr>
                <p:cNvSpPr txBox="1"/>
                <p:nvPr/>
              </p:nvSpPr>
              <p:spPr>
                <a:xfrm>
                  <a:off x="6314326" y="2465077"/>
                  <a:ext cx="1555162" cy="818714"/>
                </a:xfrm>
                <a:prstGeom prst="rect">
                  <a:avLst/>
                </a:prstGeom>
                <a:noFill/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7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sub1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99DC789-726C-4742-8644-97B486A196FF}"/>
                  </a:ext>
                </a:extLst>
              </p:cNvPr>
              <p:cNvGrpSpPr/>
              <p:nvPr/>
            </p:nvGrpSpPr>
            <p:grpSpPr>
              <a:xfrm>
                <a:off x="6330519" y="4884321"/>
                <a:ext cx="1606031" cy="818714"/>
                <a:chOff x="6289683" y="2493861"/>
                <a:chExt cx="1606031" cy="818714"/>
              </a:xfrm>
            </p:grpSpPr>
            <p:sp>
              <p:nvSpPr>
                <p:cNvPr id="57" name="Cylinder 59">
                  <a:extLst>
                    <a:ext uri="{FF2B5EF4-FFF2-40B4-BE49-F238E27FC236}">
                      <a16:creationId xmlns:a16="http://schemas.microsoft.com/office/drawing/2014/main" id="{49BFB9C1-AD41-1E4F-A441-1669BCA140B3}"/>
                    </a:ext>
                  </a:extLst>
                </p:cNvPr>
                <p:cNvSpPr/>
                <p:nvPr/>
              </p:nvSpPr>
              <p:spPr bwMode="auto">
                <a:xfrm rot="5400000">
                  <a:off x="6738135" y="2104490"/>
                  <a:ext cx="647272" cy="1494890"/>
                </a:xfrm>
                <a:prstGeom prst="can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2CD99B9-4788-C649-B059-43511A461C3F}"/>
                    </a:ext>
                  </a:extLst>
                </p:cNvPr>
                <p:cNvSpPr txBox="1"/>
                <p:nvPr/>
              </p:nvSpPr>
              <p:spPr>
                <a:xfrm>
                  <a:off x="6289683" y="2493861"/>
                  <a:ext cx="1606031" cy="818714"/>
                </a:xfrm>
                <a:prstGeom prst="rect">
                  <a:avLst/>
                </a:prstGeom>
                <a:noFill/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7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sub2</a:t>
                  </a: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22AFB5A-A005-B847-A031-7E7AB3728F52}"/>
                  </a:ext>
                </a:extLst>
              </p:cNvPr>
              <p:cNvGrpSpPr/>
              <p:nvPr/>
            </p:nvGrpSpPr>
            <p:grpSpPr>
              <a:xfrm>
                <a:off x="3285163" y="4223539"/>
                <a:ext cx="2498697" cy="851867"/>
                <a:chOff x="2643028" y="4172168"/>
                <a:chExt cx="2498697" cy="851867"/>
              </a:xfrm>
            </p:grpSpPr>
            <p:sp>
              <p:nvSpPr>
                <p:cNvPr id="55" name="Cylinder 57">
                  <a:extLst>
                    <a:ext uri="{FF2B5EF4-FFF2-40B4-BE49-F238E27FC236}">
                      <a16:creationId xmlns:a16="http://schemas.microsoft.com/office/drawing/2014/main" id="{A0F9A46D-3068-3D40-AFCF-8C2880C3B3F5}"/>
                    </a:ext>
                  </a:extLst>
                </p:cNvPr>
                <p:cNvSpPr/>
                <p:nvPr/>
              </p:nvSpPr>
              <p:spPr bwMode="auto">
                <a:xfrm rot="5400000">
                  <a:off x="3417886" y="3397310"/>
                  <a:ext cx="851867" cy="2401584"/>
                </a:xfrm>
                <a:prstGeom prst="can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BB98E35-6102-AD49-A3A2-7CE4433EF7DD}"/>
                    </a:ext>
                  </a:extLst>
                </p:cNvPr>
                <p:cNvSpPr txBox="1"/>
                <p:nvPr/>
              </p:nvSpPr>
              <p:spPr>
                <a:xfrm>
                  <a:off x="2740139" y="4172168"/>
                  <a:ext cx="2401586" cy="844037"/>
                </a:xfrm>
                <a:prstGeom prst="rect">
                  <a:avLst/>
                </a:prstGeom>
                <a:noFill/>
              </p:spPr>
              <p:txBody>
                <a:bodyPr wrap="squar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mytopic2</a:t>
                  </a:r>
                  <a:endParaRPr kumimoji="0" lang="en-US" sz="156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6392D6-8727-194D-9E49-48228D42B4D4}"/>
                </a:ext>
              </a:extLst>
            </p:cNvPr>
            <p:cNvGrpSpPr/>
            <p:nvPr/>
          </p:nvGrpSpPr>
          <p:grpSpPr>
            <a:xfrm>
              <a:off x="7155950" y="4520388"/>
              <a:ext cx="1905328" cy="1102312"/>
              <a:chOff x="3285163" y="3687740"/>
              <a:chExt cx="4651387" cy="201529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FF28F67-1E69-4746-8DE9-EF2FAE3C64D6}"/>
                  </a:ext>
                </a:extLst>
              </p:cNvPr>
              <p:cNvGrpSpPr/>
              <p:nvPr/>
            </p:nvGrpSpPr>
            <p:grpSpPr>
              <a:xfrm>
                <a:off x="6355162" y="3687740"/>
                <a:ext cx="1555162" cy="818714"/>
                <a:chOff x="6314326" y="2465077"/>
                <a:chExt cx="1555162" cy="818714"/>
              </a:xfrm>
            </p:grpSpPr>
            <p:sp>
              <p:nvSpPr>
                <p:cNvPr id="50" name="Cylinder 52">
                  <a:extLst>
                    <a:ext uri="{FF2B5EF4-FFF2-40B4-BE49-F238E27FC236}">
                      <a16:creationId xmlns:a16="http://schemas.microsoft.com/office/drawing/2014/main" id="{1BC889B4-3EE9-6242-ACF5-FEDBEDACC6FB}"/>
                    </a:ext>
                  </a:extLst>
                </p:cNvPr>
                <p:cNvSpPr/>
                <p:nvPr/>
              </p:nvSpPr>
              <p:spPr bwMode="auto">
                <a:xfrm rot="5400000">
                  <a:off x="6738135" y="2104490"/>
                  <a:ext cx="647272" cy="1494890"/>
                </a:xfrm>
                <a:prstGeom prst="can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B6B4806-1A63-D646-8DBF-3205C00181B4}"/>
                    </a:ext>
                  </a:extLst>
                </p:cNvPr>
                <p:cNvSpPr txBox="1"/>
                <p:nvPr/>
              </p:nvSpPr>
              <p:spPr>
                <a:xfrm>
                  <a:off x="6314326" y="2465077"/>
                  <a:ext cx="1555162" cy="818714"/>
                </a:xfrm>
                <a:prstGeom prst="rect">
                  <a:avLst/>
                </a:prstGeom>
                <a:noFill/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7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sub1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2D6DB9D-3833-A440-AA0B-9272187CADCC}"/>
                  </a:ext>
                </a:extLst>
              </p:cNvPr>
              <p:cNvGrpSpPr/>
              <p:nvPr/>
            </p:nvGrpSpPr>
            <p:grpSpPr>
              <a:xfrm>
                <a:off x="6330519" y="4884321"/>
                <a:ext cx="1606031" cy="818714"/>
                <a:chOff x="6289683" y="2493861"/>
                <a:chExt cx="1606031" cy="818714"/>
              </a:xfrm>
            </p:grpSpPr>
            <p:sp>
              <p:nvSpPr>
                <p:cNvPr id="48" name="Cylinder 50">
                  <a:extLst>
                    <a:ext uri="{FF2B5EF4-FFF2-40B4-BE49-F238E27FC236}">
                      <a16:creationId xmlns:a16="http://schemas.microsoft.com/office/drawing/2014/main" id="{77BCA6EF-2122-1741-87B6-D1F4DFAA3AA3}"/>
                    </a:ext>
                  </a:extLst>
                </p:cNvPr>
                <p:cNvSpPr/>
                <p:nvPr/>
              </p:nvSpPr>
              <p:spPr bwMode="auto">
                <a:xfrm rot="5400000">
                  <a:off x="6738135" y="2104490"/>
                  <a:ext cx="647272" cy="1494890"/>
                </a:xfrm>
                <a:prstGeom prst="can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14A79E5-B24C-5742-AECF-54ADB73A50FD}"/>
                    </a:ext>
                  </a:extLst>
                </p:cNvPr>
                <p:cNvSpPr txBox="1"/>
                <p:nvPr/>
              </p:nvSpPr>
              <p:spPr>
                <a:xfrm>
                  <a:off x="6289683" y="2493861"/>
                  <a:ext cx="1606031" cy="818714"/>
                </a:xfrm>
                <a:prstGeom prst="rect">
                  <a:avLst/>
                </a:prstGeom>
                <a:noFill/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7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sub2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F29000D-B3A0-1D49-A0C2-9CFAE54FBCCE}"/>
                  </a:ext>
                </a:extLst>
              </p:cNvPr>
              <p:cNvGrpSpPr/>
              <p:nvPr/>
            </p:nvGrpSpPr>
            <p:grpSpPr>
              <a:xfrm>
                <a:off x="3285163" y="4223539"/>
                <a:ext cx="2498697" cy="851867"/>
                <a:chOff x="2643028" y="4172168"/>
                <a:chExt cx="2498697" cy="851867"/>
              </a:xfrm>
            </p:grpSpPr>
            <p:sp>
              <p:nvSpPr>
                <p:cNvPr id="46" name="Cylinder 48">
                  <a:extLst>
                    <a:ext uri="{FF2B5EF4-FFF2-40B4-BE49-F238E27FC236}">
                      <a16:creationId xmlns:a16="http://schemas.microsoft.com/office/drawing/2014/main" id="{173350B9-480D-4142-801A-CBC6F413EC29}"/>
                    </a:ext>
                  </a:extLst>
                </p:cNvPr>
                <p:cNvSpPr/>
                <p:nvPr/>
              </p:nvSpPr>
              <p:spPr bwMode="auto">
                <a:xfrm rot="5400000">
                  <a:off x="3417886" y="3397310"/>
                  <a:ext cx="851867" cy="2401584"/>
                </a:xfrm>
                <a:prstGeom prst="can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C0A34E0-30ED-7649-ABDA-D6B619657FDD}"/>
                    </a:ext>
                  </a:extLst>
                </p:cNvPr>
                <p:cNvSpPr txBox="1"/>
                <p:nvPr/>
              </p:nvSpPr>
              <p:spPr>
                <a:xfrm>
                  <a:off x="2740139" y="4172168"/>
                  <a:ext cx="2401586" cy="844037"/>
                </a:xfrm>
                <a:prstGeom prst="rect">
                  <a:avLst/>
                </a:prstGeom>
                <a:noFill/>
              </p:spPr>
              <p:txBody>
                <a:bodyPr wrap="squar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mytopic3</a:t>
                  </a:r>
                  <a:endParaRPr kumimoji="0" lang="en-US" sz="156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FDDBE1-59CC-1D4B-98B2-4C540D175DF6}"/>
                </a:ext>
              </a:extLst>
            </p:cNvPr>
            <p:cNvGrpSpPr/>
            <p:nvPr/>
          </p:nvGrpSpPr>
          <p:grpSpPr>
            <a:xfrm>
              <a:off x="7155950" y="5767688"/>
              <a:ext cx="1905328" cy="1102312"/>
              <a:chOff x="3285163" y="3687740"/>
              <a:chExt cx="4651387" cy="201529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FB4CA82-0F71-7C4C-98F7-3D7CBF71310C}"/>
                  </a:ext>
                </a:extLst>
              </p:cNvPr>
              <p:cNvGrpSpPr/>
              <p:nvPr/>
            </p:nvGrpSpPr>
            <p:grpSpPr>
              <a:xfrm>
                <a:off x="6355162" y="3687740"/>
                <a:ext cx="1555162" cy="818714"/>
                <a:chOff x="6314326" y="2465077"/>
                <a:chExt cx="1555162" cy="818714"/>
              </a:xfrm>
            </p:grpSpPr>
            <p:sp>
              <p:nvSpPr>
                <p:cNvPr id="41" name="Cylinder 43">
                  <a:extLst>
                    <a:ext uri="{FF2B5EF4-FFF2-40B4-BE49-F238E27FC236}">
                      <a16:creationId xmlns:a16="http://schemas.microsoft.com/office/drawing/2014/main" id="{463DC299-6B0F-E540-8CBB-FF195ACD9269}"/>
                    </a:ext>
                  </a:extLst>
                </p:cNvPr>
                <p:cNvSpPr/>
                <p:nvPr/>
              </p:nvSpPr>
              <p:spPr bwMode="auto">
                <a:xfrm rot="5400000">
                  <a:off x="6738135" y="2104490"/>
                  <a:ext cx="647272" cy="1494890"/>
                </a:xfrm>
                <a:prstGeom prst="can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E0BD153-B06E-3E48-B2D4-1437C0FB172C}"/>
                    </a:ext>
                  </a:extLst>
                </p:cNvPr>
                <p:cNvSpPr txBox="1"/>
                <p:nvPr/>
              </p:nvSpPr>
              <p:spPr>
                <a:xfrm>
                  <a:off x="6314326" y="2465077"/>
                  <a:ext cx="1555162" cy="818714"/>
                </a:xfrm>
                <a:prstGeom prst="rect">
                  <a:avLst/>
                </a:prstGeom>
                <a:noFill/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7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sub1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5A35484-100A-0E4E-BBED-6CE9064FE857}"/>
                  </a:ext>
                </a:extLst>
              </p:cNvPr>
              <p:cNvGrpSpPr/>
              <p:nvPr/>
            </p:nvGrpSpPr>
            <p:grpSpPr>
              <a:xfrm>
                <a:off x="6330519" y="4884321"/>
                <a:ext cx="1606031" cy="818714"/>
                <a:chOff x="6289683" y="2493861"/>
                <a:chExt cx="1606031" cy="818714"/>
              </a:xfrm>
            </p:grpSpPr>
            <p:sp>
              <p:nvSpPr>
                <p:cNvPr id="39" name="Cylinder 41">
                  <a:extLst>
                    <a:ext uri="{FF2B5EF4-FFF2-40B4-BE49-F238E27FC236}">
                      <a16:creationId xmlns:a16="http://schemas.microsoft.com/office/drawing/2014/main" id="{43CD4662-8499-844A-8581-234428F73106}"/>
                    </a:ext>
                  </a:extLst>
                </p:cNvPr>
                <p:cNvSpPr/>
                <p:nvPr/>
              </p:nvSpPr>
              <p:spPr bwMode="auto">
                <a:xfrm rot="5400000">
                  <a:off x="6738135" y="2104490"/>
                  <a:ext cx="647272" cy="1494890"/>
                </a:xfrm>
                <a:prstGeom prst="can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FC413E9-8382-EF45-BF8E-62DC1E45C191}"/>
                    </a:ext>
                  </a:extLst>
                </p:cNvPr>
                <p:cNvSpPr txBox="1"/>
                <p:nvPr/>
              </p:nvSpPr>
              <p:spPr>
                <a:xfrm>
                  <a:off x="6289683" y="2493861"/>
                  <a:ext cx="1606031" cy="818714"/>
                </a:xfrm>
                <a:prstGeom prst="rect">
                  <a:avLst/>
                </a:prstGeom>
                <a:noFill/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7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sub2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FBD5D78-A08F-6640-B9C5-21E34071E240}"/>
                  </a:ext>
                </a:extLst>
              </p:cNvPr>
              <p:cNvGrpSpPr/>
              <p:nvPr/>
            </p:nvGrpSpPr>
            <p:grpSpPr>
              <a:xfrm>
                <a:off x="3285163" y="4223539"/>
                <a:ext cx="2498697" cy="851867"/>
                <a:chOff x="2643028" y="4172168"/>
                <a:chExt cx="2498697" cy="851867"/>
              </a:xfrm>
            </p:grpSpPr>
            <p:sp>
              <p:nvSpPr>
                <p:cNvPr id="37" name="Cylinder 39">
                  <a:extLst>
                    <a:ext uri="{FF2B5EF4-FFF2-40B4-BE49-F238E27FC236}">
                      <a16:creationId xmlns:a16="http://schemas.microsoft.com/office/drawing/2014/main" id="{07370057-3BB9-5A4F-9A89-DD5F11DCAB97}"/>
                    </a:ext>
                  </a:extLst>
                </p:cNvPr>
                <p:cNvSpPr/>
                <p:nvPr/>
              </p:nvSpPr>
              <p:spPr bwMode="auto">
                <a:xfrm rot="5400000">
                  <a:off x="3417886" y="3397310"/>
                  <a:ext cx="851867" cy="2401584"/>
                </a:xfrm>
                <a:prstGeom prst="can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23CFD9-AEB7-E845-BF2C-3DA053C13EFF}"/>
                    </a:ext>
                  </a:extLst>
                </p:cNvPr>
                <p:cNvSpPr txBox="1"/>
                <p:nvPr/>
              </p:nvSpPr>
              <p:spPr>
                <a:xfrm>
                  <a:off x="2740139" y="4172168"/>
                  <a:ext cx="2401586" cy="844037"/>
                </a:xfrm>
                <a:prstGeom prst="rect">
                  <a:avLst/>
                </a:prstGeom>
                <a:noFill/>
              </p:spPr>
              <p:txBody>
                <a:bodyPr wrap="squar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mytopic4</a:t>
                  </a:r>
                  <a:endParaRPr kumimoji="0" lang="en-US" sz="156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FC8BFB-D5FB-DA4F-8009-6834E5CDA80E}"/>
                </a:ext>
              </a:extLst>
            </p:cNvPr>
            <p:cNvGrpSpPr/>
            <p:nvPr/>
          </p:nvGrpSpPr>
          <p:grpSpPr>
            <a:xfrm>
              <a:off x="7155950" y="2135708"/>
              <a:ext cx="1905328" cy="1102312"/>
              <a:chOff x="3285163" y="3687740"/>
              <a:chExt cx="4651387" cy="201529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9B3022C-1EBE-4D46-B250-C5F8A5E102C6}"/>
                  </a:ext>
                </a:extLst>
              </p:cNvPr>
              <p:cNvGrpSpPr/>
              <p:nvPr/>
            </p:nvGrpSpPr>
            <p:grpSpPr>
              <a:xfrm>
                <a:off x="6355162" y="3687740"/>
                <a:ext cx="1555162" cy="818714"/>
                <a:chOff x="6314326" y="2465077"/>
                <a:chExt cx="1555162" cy="818714"/>
              </a:xfrm>
            </p:grpSpPr>
            <p:sp>
              <p:nvSpPr>
                <p:cNvPr id="32" name="Cylinder 34">
                  <a:extLst>
                    <a:ext uri="{FF2B5EF4-FFF2-40B4-BE49-F238E27FC236}">
                      <a16:creationId xmlns:a16="http://schemas.microsoft.com/office/drawing/2014/main" id="{7B067E31-05E3-F14B-ABD9-8B53C35F2DCF}"/>
                    </a:ext>
                  </a:extLst>
                </p:cNvPr>
                <p:cNvSpPr/>
                <p:nvPr/>
              </p:nvSpPr>
              <p:spPr bwMode="auto">
                <a:xfrm rot="5400000">
                  <a:off x="6738135" y="2104490"/>
                  <a:ext cx="647272" cy="1494890"/>
                </a:xfrm>
                <a:prstGeom prst="can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B640966-0603-2A4E-A2C3-9F8BCE35347A}"/>
                    </a:ext>
                  </a:extLst>
                </p:cNvPr>
                <p:cNvSpPr txBox="1"/>
                <p:nvPr/>
              </p:nvSpPr>
              <p:spPr>
                <a:xfrm>
                  <a:off x="6314326" y="2465077"/>
                  <a:ext cx="1555162" cy="818714"/>
                </a:xfrm>
                <a:prstGeom prst="rect">
                  <a:avLst/>
                </a:prstGeom>
                <a:noFill/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7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sub1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A42790C-9DAA-9C4B-9153-5B3A94A2957B}"/>
                  </a:ext>
                </a:extLst>
              </p:cNvPr>
              <p:cNvGrpSpPr/>
              <p:nvPr/>
            </p:nvGrpSpPr>
            <p:grpSpPr>
              <a:xfrm>
                <a:off x="6330519" y="4884321"/>
                <a:ext cx="1606031" cy="818714"/>
                <a:chOff x="6289683" y="2493861"/>
                <a:chExt cx="1606031" cy="818714"/>
              </a:xfrm>
            </p:grpSpPr>
            <p:sp>
              <p:nvSpPr>
                <p:cNvPr id="30" name="Cylinder 32">
                  <a:extLst>
                    <a:ext uri="{FF2B5EF4-FFF2-40B4-BE49-F238E27FC236}">
                      <a16:creationId xmlns:a16="http://schemas.microsoft.com/office/drawing/2014/main" id="{E73EA006-3ED4-4547-A42E-360221C88074}"/>
                    </a:ext>
                  </a:extLst>
                </p:cNvPr>
                <p:cNvSpPr/>
                <p:nvPr/>
              </p:nvSpPr>
              <p:spPr bwMode="auto">
                <a:xfrm rot="5400000">
                  <a:off x="6738135" y="2104490"/>
                  <a:ext cx="647272" cy="1494890"/>
                </a:xfrm>
                <a:prstGeom prst="can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A07ED19-9EB0-AC48-B3C1-EB0574E7F3CE}"/>
                    </a:ext>
                  </a:extLst>
                </p:cNvPr>
                <p:cNvSpPr txBox="1"/>
                <p:nvPr/>
              </p:nvSpPr>
              <p:spPr>
                <a:xfrm>
                  <a:off x="6289683" y="2493861"/>
                  <a:ext cx="1606031" cy="818714"/>
                </a:xfrm>
                <a:prstGeom prst="rect">
                  <a:avLst/>
                </a:prstGeom>
                <a:noFill/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78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sub2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8B9B221-EE56-8D44-8626-41FC3D33C9A1}"/>
                  </a:ext>
                </a:extLst>
              </p:cNvPr>
              <p:cNvGrpSpPr/>
              <p:nvPr/>
            </p:nvGrpSpPr>
            <p:grpSpPr>
              <a:xfrm>
                <a:off x="3285163" y="4223539"/>
                <a:ext cx="2498697" cy="851867"/>
                <a:chOff x="2643028" y="4172168"/>
                <a:chExt cx="2498697" cy="851867"/>
              </a:xfrm>
            </p:grpSpPr>
            <p:sp>
              <p:nvSpPr>
                <p:cNvPr id="28" name="Cylinder 30">
                  <a:extLst>
                    <a:ext uri="{FF2B5EF4-FFF2-40B4-BE49-F238E27FC236}">
                      <a16:creationId xmlns:a16="http://schemas.microsoft.com/office/drawing/2014/main" id="{5519E4AF-0F59-414F-B496-6D5BEF3C7365}"/>
                    </a:ext>
                  </a:extLst>
                </p:cNvPr>
                <p:cNvSpPr/>
                <p:nvPr/>
              </p:nvSpPr>
              <p:spPr bwMode="auto">
                <a:xfrm rot="5400000">
                  <a:off x="3417886" y="3397310"/>
                  <a:ext cx="851867" cy="2401584"/>
                </a:xfrm>
                <a:prstGeom prst="can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68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14076D1-B1DB-344B-A572-3703043E7038}"/>
                    </a:ext>
                  </a:extLst>
                </p:cNvPr>
                <p:cNvSpPr txBox="1"/>
                <p:nvPr/>
              </p:nvSpPr>
              <p:spPr>
                <a:xfrm>
                  <a:off x="2740139" y="4172168"/>
                  <a:ext cx="2401586" cy="844037"/>
                </a:xfrm>
                <a:prstGeom prst="rect">
                  <a:avLst/>
                </a:prstGeom>
                <a:noFill/>
              </p:spPr>
              <p:txBody>
                <a:bodyPr wrap="square" lIns="179285" tIns="143428" rIns="179285" bIns="143428" rtlCol="0">
                  <a:spAutoFit/>
                </a:bodyPr>
                <a:lstStyle/>
                <a:p>
                  <a:pPr marL="0" marR="0" lvl="0" indent="0" algn="l" defTabSz="91422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mytopic1</a:t>
                  </a:r>
                  <a:endParaRPr kumimoji="0" lang="en-US" sz="1568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0EC9FF-B61E-494F-A3E3-99904B82395C}"/>
                </a:ext>
              </a:extLst>
            </p:cNvPr>
            <p:cNvSpPr/>
            <p:nvPr/>
          </p:nvSpPr>
          <p:spPr bwMode="auto">
            <a:xfrm>
              <a:off x="4328340" y="4133228"/>
              <a:ext cx="1908228" cy="7743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mydomain</a:t>
              </a: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4A55F50-4F11-B644-9015-6F2EC9992E5B}"/>
                </a:ext>
              </a:extLst>
            </p:cNvPr>
            <p:cNvCxnSpPr>
              <a:stCxn id="11" idx="3"/>
              <a:endCxn id="28" idx="3"/>
            </p:cNvCxnSpPr>
            <p:nvPr/>
          </p:nvCxnSpPr>
          <p:spPr>
            <a:xfrm flipV="1">
              <a:off x="6236568" y="2661751"/>
              <a:ext cx="919382" cy="185863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544C8F6-89CC-7440-95FF-DE6BDF620D72}"/>
                </a:ext>
              </a:extLst>
            </p:cNvPr>
            <p:cNvCxnSpPr>
              <a:stCxn id="11" idx="3"/>
              <a:endCxn id="55" idx="3"/>
            </p:cNvCxnSpPr>
            <p:nvPr/>
          </p:nvCxnSpPr>
          <p:spPr>
            <a:xfrm flipV="1">
              <a:off x="6236568" y="3840921"/>
              <a:ext cx="919382" cy="67946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9919935-A2AF-BC45-B570-64D93ECDE859}"/>
                </a:ext>
              </a:extLst>
            </p:cNvPr>
            <p:cNvCxnSpPr>
              <a:stCxn id="11" idx="3"/>
              <a:endCxn id="47" idx="1"/>
            </p:cNvCxnSpPr>
            <p:nvPr/>
          </p:nvCxnSpPr>
          <p:spPr>
            <a:xfrm>
              <a:off x="6236568" y="4520388"/>
              <a:ext cx="959161" cy="52390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E9DAEFA-7BC6-754F-BCDA-A7D020C2AF12}"/>
                </a:ext>
              </a:extLst>
            </p:cNvPr>
            <p:cNvCxnSpPr>
              <a:stCxn id="11" idx="3"/>
              <a:endCxn id="38" idx="1"/>
            </p:cNvCxnSpPr>
            <p:nvPr/>
          </p:nvCxnSpPr>
          <p:spPr>
            <a:xfrm>
              <a:off x="6236568" y="4520388"/>
              <a:ext cx="959161" cy="177120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CEFA02-D38B-684B-B4F2-AE3D933BDE71}"/>
                </a:ext>
              </a:extLst>
            </p:cNvPr>
            <p:cNvCxnSpPr>
              <a:stCxn id="29" idx="3"/>
              <a:endCxn id="33" idx="1"/>
            </p:cNvCxnSpPr>
            <p:nvPr/>
          </p:nvCxnSpPr>
          <p:spPr>
            <a:xfrm flipV="1">
              <a:off x="8179481" y="2359615"/>
              <a:ext cx="234020" cy="29999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517446-7D85-6E41-8A3F-CEB8CC9EB08D}"/>
                </a:ext>
              </a:extLst>
            </p:cNvPr>
            <p:cNvCxnSpPr>
              <a:stCxn id="29" idx="3"/>
              <a:endCxn id="31" idx="1"/>
            </p:cNvCxnSpPr>
            <p:nvPr/>
          </p:nvCxnSpPr>
          <p:spPr>
            <a:xfrm>
              <a:off x="8179481" y="2659609"/>
              <a:ext cx="223925" cy="3545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DF886C-7C5A-D049-B154-561BA2780335}"/>
                </a:ext>
              </a:extLst>
            </p:cNvPr>
            <p:cNvCxnSpPr>
              <a:stCxn id="56" idx="3"/>
              <a:endCxn id="60" idx="1"/>
            </p:cNvCxnSpPr>
            <p:nvPr/>
          </p:nvCxnSpPr>
          <p:spPr>
            <a:xfrm flipV="1">
              <a:off x="8179481" y="3538785"/>
              <a:ext cx="234020" cy="29999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64D5F0-99C3-474E-86EB-EB5EDF6C565C}"/>
                </a:ext>
              </a:extLst>
            </p:cNvPr>
            <p:cNvCxnSpPr>
              <a:stCxn id="56" idx="3"/>
              <a:endCxn id="58" idx="1"/>
            </p:cNvCxnSpPr>
            <p:nvPr/>
          </p:nvCxnSpPr>
          <p:spPr>
            <a:xfrm>
              <a:off x="8179481" y="3838779"/>
              <a:ext cx="223925" cy="3545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50E352-3EB6-C44C-9506-28EF7A146FA2}"/>
                </a:ext>
              </a:extLst>
            </p:cNvPr>
            <p:cNvCxnSpPr>
              <a:stCxn id="47" idx="3"/>
              <a:endCxn id="51" idx="1"/>
            </p:cNvCxnSpPr>
            <p:nvPr/>
          </p:nvCxnSpPr>
          <p:spPr>
            <a:xfrm flipV="1">
              <a:off x="8179481" y="4744295"/>
              <a:ext cx="234020" cy="29999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BD1BAD-B189-F945-A88B-A72738AD67BC}"/>
                </a:ext>
              </a:extLst>
            </p:cNvPr>
            <p:cNvCxnSpPr>
              <a:stCxn id="47" idx="3"/>
              <a:endCxn id="49" idx="1"/>
            </p:cNvCxnSpPr>
            <p:nvPr/>
          </p:nvCxnSpPr>
          <p:spPr>
            <a:xfrm>
              <a:off x="8179481" y="5044289"/>
              <a:ext cx="223925" cy="3545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557F94D-3839-B147-B88D-DF9A998400DE}"/>
                </a:ext>
              </a:extLst>
            </p:cNvPr>
            <p:cNvCxnSpPr>
              <a:stCxn id="38" idx="3"/>
              <a:endCxn id="42" idx="1"/>
            </p:cNvCxnSpPr>
            <p:nvPr/>
          </p:nvCxnSpPr>
          <p:spPr>
            <a:xfrm flipV="1">
              <a:off x="8179481" y="5991595"/>
              <a:ext cx="234020" cy="29999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2C2DB1-8B42-324D-AA4E-103110CEAEEB}"/>
                </a:ext>
              </a:extLst>
            </p:cNvPr>
            <p:cNvCxnSpPr>
              <a:stCxn id="38" idx="3"/>
              <a:endCxn id="40" idx="1"/>
            </p:cNvCxnSpPr>
            <p:nvPr/>
          </p:nvCxnSpPr>
          <p:spPr>
            <a:xfrm>
              <a:off x="8179481" y="6291589"/>
              <a:ext cx="223925" cy="3545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B48A07-7FB8-F742-AE66-9F10F333A5A5}"/>
                </a:ext>
              </a:extLst>
            </p:cNvPr>
            <p:cNvSpPr/>
            <p:nvPr/>
          </p:nvSpPr>
          <p:spPr bwMode="auto">
            <a:xfrm>
              <a:off x="4027470" y="2075379"/>
              <a:ext cx="5383658" cy="487508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37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Event Domain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C0F907D9-D890-D449-AD70-0858501C4B04}"/>
              </a:ext>
            </a:extLst>
          </p:cNvPr>
          <p:cNvSpPr/>
          <p:nvPr/>
        </p:nvSpPr>
        <p:spPr bwMode="auto">
          <a:xfrm>
            <a:off x="4353045" y="4394323"/>
            <a:ext cx="1870716" cy="7590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Publisher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A62A86-BA05-A748-A2A0-001F05E268B7}"/>
              </a:ext>
            </a:extLst>
          </p:cNvPr>
          <p:cNvSpPr/>
          <p:nvPr/>
        </p:nvSpPr>
        <p:spPr bwMode="auto">
          <a:xfrm>
            <a:off x="4353045" y="2504110"/>
            <a:ext cx="1870716" cy="7590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Publisher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9326A8-A229-4E4C-B465-B3049F725589}"/>
              </a:ext>
            </a:extLst>
          </p:cNvPr>
          <p:cNvCxnSpPr>
            <a:stCxn id="62" idx="3"/>
            <a:endCxn id="11" idx="1"/>
          </p:cNvCxnSpPr>
          <p:nvPr/>
        </p:nvCxnSpPr>
        <p:spPr>
          <a:xfrm>
            <a:off x="6223762" y="2883660"/>
            <a:ext cx="582531" cy="94489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8834322-4F3A-CB43-B0F1-8BF2C41A19B5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6223762" y="3828550"/>
            <a:ext cx="582531" cy="2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5BE553B-ECF3-6F43-A7D9-E85D22C1FB10}"/>
              </a:ext>
            </a:extLst>
          </p:cNvPr>
          <p:cNvCxnSpPr>
            <a:stCxn id="61" idx="3"/>
            <a:endCxn id="11" idx="1"/>
          </p:cNvCxnSpPr>
          <p:nvPr/>
        </p:nvCxnSpPr>
        <p:spPr>
          <a:xfrm flipV="1">
            <a:off x="6223762" y="3828550"/>
            <a:ext cx="582531" cy="94532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92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A5A7A807-B712-9F43-A8E7-47D45FCF7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19" y="374429"/>
            <a:ext cx="9301162" cy="603065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969D7B6-0C55-A44E-A792-FBE7C3F49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8560" y="117743"/>
            <a:ext cx="641963" cy="6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5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7DDEB0-FA02-405D-8163-1A82D7A74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439" y="1941188"/>
            <a:ext cx="7898561" cy="2539157"/>
          </a:xfrm>
        </p:spPr>
        <p:txBody>
          <a:bodyPr/>
          <a:lstStyle/>
          <a:p>
            <a:r>
              <a:rPr lang="en-US" sz="8250" dirty="0"/>
              <a:t>Relay &amp; Hybrid Connections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4EEAC4-F8B9-4FF5-AEBB-B41FE571F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0353" y="4589464"/>
            <a:ext cx="9338881" cy="3245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Cloud relayed sockets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A5565-9323-45A0-B308-153D11AB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72" y="2342749"/>
            <a:ext cx="1726862" cy="172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5911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Relay fit in?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33413" y="1329465"/>
            <a:ext cx="10925178" cy="43088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When you have scenarios that are too complex or costly for VPN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86835" y="4532327"/>
            <a:ext cx="10925178" cy="682238"/>
          </a:xfrm>
          <a:prstGeom prst="rect">
            <a:avLst/>
          </a:prstGeom>
        </p:spPr>
        <p:txBody>
          <a:bodyPr vert="horz" wrap="square" lIns="137160" tIns="85725" rIns="137160" bIns="85725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676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When you have to keep your data where it is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000211" y="2592251"/>
            <a:ext cx="1095789" cy="87215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22" rIns="0" bIns="4372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4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589354" y="1979663"/>
            <a:ext cx="313083" cy="3354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22" rIns="0" bIns="4372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4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9215644" y="2470451"/>
            <a:ext cx="313083" cy="3354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22" rIns="0" bIns="4372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4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8097492" y="2991502"/>
            <a:ext cx="313083" cy="3354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22" rIns="0" bIns="4372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4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559661" y="3729010"/>
            <a:ext cx="313083" cy="3354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22" rIns="0" bIns="4372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4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106064" y="3947183"/>
            <a:ext cx="313083" cy="3354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22" rIns="0" bIns="4372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4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183960" y="2117124"/>
            <a:ext cx="313083" cy="3354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22" rIns="0" bIns="4372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4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566489" y="2619898"/>
            <a:ext cx="313083" cy="3354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22" rIns="0" bIns="4372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4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701788" y="3149374"/>
            <a:ext cx="313083" cy="3354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22" rIns="0" bIns="4372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4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269556" y="3585430"/>
            <a:ext cx="313083" cy="3354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22" rIns="0" bIns="4372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4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566612" y="3874587"/>
            <a:ext cx="313083" cy="3354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22" rIns="0" bIns="43722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4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>
            <a:stCxn id="6" idx="2"/>
            <a:endCxn id="5" idx="3"/>
          </p:cNvCxnSpPr>
          <p:nvPr/>
        </p:nvCxnSpPr>
        <p:spPr>
          <a:xfrm flipH="1">
            <a:off x="6096000" y="2147385"/>
            <a:ext cx="1493353" cy="88094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5" idx="3"/>
          </p:cNvCxnSpPr>
          <p:nvPr/>
        </p:nvCxnSpPr>
        <p:spPr>
          <a:xfrm flipH="1">
            <a:off x="6096001" y="2638174"/>
            <a:ext cx="3119643" cy="3901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5" idx="3"/>
          </p:cNvCxnSpPr>
          <p:nvPr/>
        </p:nvCxnSpPr>
        <p:spPr>
          <a:xfrm flipH="1" flipV="1">
            <a:off x="6096002" y="3028331"/>
            <a:ext cx="2001490" cy="1308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  <a:endCxn id="5" idx="3"/>
          </p:cNvCxnSpPr>
          <p:nvPr/>
        </p:nvCxnSpPr>
        <p:spPr>
          <a:xfrm flipH="1" flipV="1">
            <a:off x="6096000" y="3028331"/>
            <a:ext cx="2463660" cy="86840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1"/>
            <a:endCxn id="5" idx="3"/>
          </p:cNvCxnSpPr>
          <p:nvPr/>
        </p:nvCxnSpPr>
        <p:spPr>
          <a:xfrm flipH="1" flipV="1">
            <a:off x="6096001" y="3028331"/>
            <a:ext cx="1055913" cy="96797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5"/>
            <a:endCxn id="5" idx="1"/>
          </p:cNvCxnSpPr>
          <p:nvPr/>
        </p:nvCxnSpPr>
        <p:spPr>
          <a:xfrm>
            <a:off x="4451192" y="2403444"/>
            <a:ext cx="549020" cy="6248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6"/>
            <a:endCxn id="5" idx="1"/>
          </p:cNvCxnSpPr>
          <p:nvPr/>
        </p:nvCxnSpPr>
        <p:spPr>
          <a:xfrm>
            <a:off x="3879572" y="2787621"/>
            <a:ext cx="1120640" cy="24070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6"/>
            <a:endCxn id="5" idx="1"/>
          </p:cNvCxnSpPr>
          <p:nvPr/>
        </p:nvCxnSpPr>
        <p:spPr>
          <a:xfrm flipV="1">
            <a:off x="3014871" y="3028329"/>
            <a:ext cx="1985341" cy="2887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6"/>
            <a:endCxn id="5" idx="1"/>
          </p:cNvCxnSpPr>
          <p:nvPr/>
        </p:nvCxnSpPr>
        <p:spPr>
          <a:xfrm flipV="1">
            <a:off x="3582638" y="3028331"/>
            <a:ext cx="1417573" cy="7248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0"/>
            <a:endCxn id="5" idx="1"/>
          </p:cNvCxnSpPr>
          <p:nvPr/>
        </p:nvCxnSpPr>
        <p:spPr>
          <a:xfrm flipV="1">
            <a:off x="4723154" y="3028331"/>
            <a:ext cx="277058" cy="8462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323" y="454002"/>
            <a:ext cx="621561" cy="5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07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75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Relay works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7618" y="1308103"/>
            <a:ext cx="10940973" cy="19448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Service registers cloud endpoint</a:t>
            </a:r>
          </a:p>
          <a:p>
            <a:r>
              <a:rPr lang="en-US" dirty="0">
                <a:solidFill>
                  <a:schemeClr val="tx1"/>
                </a:solidFill>
              </a:rPr>
              <a:t>Client connects to cloud endpoint</a:t>
            </a:r>
          </a:p>
          <a:p>
            <a:r>
              <a:rPr lang="en-US" dirty="0">
                <a:solidFill>
                  <a:schemeClr val="tx1"/>
                </a:solidFill>
              </a:rPr>
              <a:t>Network magic happens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04" y="3078836"/>
            <a:ext cx="2139903" cy="1774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539" y="4517797"/>
            <a:ext cx="774953" cy="9620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542" y="4517797"/>
            <a:ext cx="774953" cy="96206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 bwMode="auto">
          <a:xfrm>
            <a:off x="738465" y="4816101"/>
            <a:ext cx="1505712" cy="815993"/>
          </a:xfrm>
          <a:prstGeom prst="ellipse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algn="ctr" defTabSz="856971" fontAlgn="base">
              <a:spcBef>
                <a:spcPct val="0"/>
              </a:spcBef>
              <a:spcAft>
                <a:spcPct val="0"/>
              </a:spcAft>
            </a:pPr>
            <a:r>
              <a:rPr lang="en-US" sz="183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Client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9877794" y="4816101"/>
            <a:ext cx="1505712" cy="81599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algn="ctr" defTabSz="856971" fontAlgn="base">
              <a:spcBef>
                <a:spcPct val="0"/>
              </a:spcBef>
              <a:spcAft>
                <a:spcPct val="0"/>
              </a:spcAft>
            </a:pPr>
            <a:r>
              <a:rPr lang="en-US" sz="183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Service</a:t>
            </a:r>
          </a:p>
        </p:txBody>
      </p:sp>
      <p:sp>
        <p:nvSpPr>
          <p:cNvPr id="19" name="Right Arrow 18"/>
          <p:cNvSpPr/>
          <p:nvPr/>
        </p:nvSpPr>
        <p:spPr bwMode="auto">
          <a:xfrm rot="11913114" flipV="1">
            <a:off x="6915030" y="4502394"/>
            <a:ext cx="2980659" cy="352493"/>
          </a:xfrm>
          <a:prstGeom prst="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algn="ctr" defTabSz="856971" fontAlgn="base">
              <a:spcBef>
                <a:spcPct val="0"/>
              </a:spcBef>
              <a:spcAft>
                <a:spcPct val="0"/>
              </a:spcAft>
            </a:pPr>
            <a:endParaRPr lang="en-US" sz="183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20478742" flipV="1">
            <a:off x="2292110" y="4499181"/>
            <a:ext cx="2980659" cy="352493"/>
          </a:xfrm>
          <a:prstGeom prst="rightArrow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2863" rIns="0" bIns="42863" numCol="1" rtlCol="0" anchor="ctr" anchorCtr="0" compatLnSpc="1">
            <a:prstTxWarp prst="textNoShape">
              <a:avLst/>
            </a:prstTxWarp>
          </a:bodyPr>
          <a:lstStyle/>
          <a:p>
            <a:pPr algn="ctr" defTabSz="856971" fontAlgn="base">
              <a:spcBef>
                <a:spcPct val="0"/>
              </a:spcBef>
              <a:spcAft>
                <a:spcPct val="0"/>
              </a:spcAft>
            </a:pPr>
            <a:endParaRPr lang="en-US" sz="183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323" y="454002"/>
            <a:ext cx="621561" cy="5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72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2CDD3-368B-4ECD-861B-623E8CAF404B}"/>
              </a:ext>
            </a:extLst>
          </p:cNvPr>
          <p:cNvSpPr/>
          <p:nvPr/>
        </p:nvSpPr>
        <p:spPr>
          <a:xfrm>
            <a:off x="1455089" y="1572724"/>
            <a:ext cx="3843744" cy="5285276"/>
          </a:xfrm>
          <a:prstGeom prst="rect">
            <a:avLst/>
          </a:pr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8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Serverless</a:t>
            </a: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49BBD-AB5A-4E3C-87CD-BC3366449FF1}"/>
              </a:ext>
            </a:extLst>
          </p:cNvPr>
          <p:cNvSpPr/>
          <p:nvPr/>
        </p:nvSpPr>
        <p:spPr>
          <a:xfrm>
            <a:off x="5325015" y="1572724"/>
            <a:ext cx="2142552" cy="5285276"/>
          </a:xfrm>
          <a:prstGeom prst="rect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8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Data</a:t>
            </a: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6C6FC-5150-4B77-A743-CEF0A65885F0}"/>
              </a:ext>
            </a:extLst>
          </p:cNvPr>
          <p:cNvSpPr/>
          <p:nvPr/>
        </p:nvSpPr>
        <p:spPr>
          <a:xfrm>
            <a:off x="7511978" y="1572724"/>
            <a:ext cx="2443056" cy="5285276"/>
          </a:xfrm>
          <a:prstGeom prst="rect">
            <a:avLst/>
          </a:prstGeom>
          <a:solidFill>
            <a:schemeClr val="accent3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8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Enterprise</a:t>
            </a: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97CD6-CECD-4F1F-9AA9-549870C01841}"/>
              </a:ext>
            </a:extLst>
          </p:cNvPr>
          <p:cNvSpPr/>
          <p:nvPr/>
        </p:nvSpPr>
        <p:spPr>
          <a:xfrm>
            <a:off x="9997882" y="1572724"/>
            <a:ext cx="1921123" cy="5285276"/>
          </a:xfrm>
          <a:prstGeom prst="rect">
            <a:avLst/>
          </a:prstGeom>
          <a:solidFill>
            <a:schemeClr val="accent4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857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Hybrid</a:t>
            </a:r>
            <a:endParaRPr kumimoji="0" lang="en-US" sz="16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22B526-4E81-4E51-B492-B7EDAC4985F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38539" y="1206413"/>
          <a:ext cx="11680466" cy="4894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748">
                  <a:extLst>
                    <a:ext uri="{9D8B030D-6E8A-4147-A177-3AD203B41FA5}">
                      <a16:colId xmlns:a16="http://schemas.microsoft.com/office/drawing/2014/main" val="1582576505"/>
                    </a:ext>
                  </a:extLst>
                </a:gridCol>
                <a:gridCol w="1916829">
                  <a:extLst>
                    <a:ext uri="{9D8B030D-6E8A-4147-A177-3AD203B41FA5}">
                      <a16:colId xmlns:a16="http://schemas.microsoft.com/office/drawing/2014/main" val="2461122631"/>
                    </a:ext>
                  </a:extLst>
                </a:gridCol>
                <a:gridCol w="1883219">
                  <a:extLst>
                    <a:ext uri="{9D8B030D-6E8A-4147-A177-3AD203B41FA5}">
                      <a16:colId xmlns:a16="http://schemas.microsoft.com/office/drawing/2014/main" val="2659572726"/>
                    </a:ext>
                  </a:extLst>
                </a:gridCol>
                <a:gridCol w="2277506">
                  <a:extLst>
                    <a:ext uri="{9D8B030D-6E8A-4147-A177-3AD203B41FA5}">
                      <a16:colId xmlns:a16="http://schemas.microsoft.com/office/drawing/2014/main" val="3602601879"/>
                    </a:ext>
                  </a:extLst>
                </a:gridCol>
                <a:gridCol w="2452160">
                  <a:extLst>
                    <a:ext uri="{9D8B030D-6E8A-4147-A177-3AD203B41FA5}">
                      <a16:colId xmlns:a16="http://schemas.microsoft.com/office/drawing/2014/main" val="3639380612"/>
                    </a:ext>
                  </a:extLst>
                </a:gridCol>
                <a:gridCol w="1880004">
                  <a:extLst>
                    <a:ext uri="{9D8B030D-6E8A-4147-A177-3AD203B41FA5}">
                      <a16:colId xmlns:a16="http://schemas.microsoft.com/office/drawing/2014/main" val="2693603451"/>
                    </a:ext>
                  </a:extLst>
                </a:gridCol>
              </a:tblGrid>
              <a:tr h="357174">
                <a:tc>
                  <a:txBody>
                    <a:bodyPr/>
                    <a:lstStyle/>
                    <a:p>
                      <a:r>
                        <a:rPr lang="en-US" sz="1600" b="1" dirty="0"/>
                        <a:t>Segment</a:t>
                      </a:r>
                    </a:p>
                  </a:txBody>
                  <a:tcPr marL="85713" marR="85713" marT="42856" marB="42856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Simple Queuing</a:t>
                      </a:r>
                    </a:p>
                  </a:txBody>
                  <a:tcPr marL="85713" marR="85713" marT="42856" marB="42856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err="1"/>
                        <a:t>Eventing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PubSub</a:t>
                      </a:r>
                      <a:endParaRPr lang="en-US" sz="1600" b="1" dirty="0"/>
                    </a:p>
                  </a:txBody>
                  <a:tcPr marL="85713" marR="85713" marT="42856" marB="42856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Big Data Streaming</a:t>
                      </a:r>
                    </a:p>
                  </a:txBody>
                  <a:tcPr marL="85713" marR="85713" marT="42856" marB="42856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Enterprise Messaging</a:t>
                      </a:r>
                    </a:p>
                  </a:txBody>
                  <a:tcPr marL="85713" marR="85713" marT="42856" marB="42856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Cloud Socket</a:t>
                      </a:r>
                    </a:p>
                  </a:txBody>
                  <a:tcPr marL="85713" marR="85713" marT="42856" marB="42856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751522"/>
                  </a:ext>
                </a:extLst>
              </a:tr>
              <a:tr h="368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Product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Storage Queues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Event Grid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Event Hubs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Service Bus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Relay &amp; HC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989973"/>
                  </a:ext>
                </a:extLst>
              </a:tr>
              <a:tr h="2371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What you care about</a:t>
                      </a:r>
                    </a:p>
                    <a:p>
                      <a:endParaRPr lang="en-US" sz="1700" dirty="0"/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Communication within an app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Individual message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Queue (polling) semantics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Easy to use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Pay as you go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Communication between apps / orgs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Individual message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Push semantics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Filtering and routing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Pay as you go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Fan out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Many messages in a Stream (think in MBs)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Ease of use and operation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Low cost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Fan in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Strict ordering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Works with other tools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Instantaneous consistency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Strict ordering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JMS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Non-repudiation &amp; Security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Geo-Replication &amp; Availability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Rich features (de-dupe, scheduling, etc.)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Raw TCP socket that can traverse firewalls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Load balanced live traffic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242750"/>
                  </a:ext>
                </a:extLst>
              </a:tr>
              <a:tr h="1000112">
                <a:tc>
                  <a:txBody>
                    <a:bodyPr/>
                    <a:lstStyle/>
                    <a:p>
                      <a:r>
                        <a:rPr lang="en-US" sz="1700" dirty="0"/>
                        <a:t>What you care less about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Ordering of messaging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Instantaneous consistency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Ordering of messaging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Instantaneous consistency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Individual message semantics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Server-side cursor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Only Once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Cost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Simplicity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Buffered messaging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Queue semantics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995228"/>
                  </a:ext>
                </a:extLst>
              </a:tr>
              <a:tr h="796573">
                <a:tc>
                  <a:txBody>
                    <a:bodyPr/>
                    <a:lstStyle/>
                    <a:p>
                      <a:r>
                        <a:rPr lang="en-US" sz="1700"/>
                        <a:t>Primary Objective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Single partition lightweight queue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Reliable fan out push at massive scale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High scale distributed log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Highly indexed full featured message broker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High density TCP tunneling</a:t>
                      </a:r>
                    </a:p>
                  </a:txBody>
                  <a:tcPr marL="85713" marR="85713" marT="42856" marB="42856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33414"/>
                  </a:ext>
                </a:extLst>
              </a:tr>
            </a:tbl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34601BB0-35B1-4298-A98C-ED92CADE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Segmentation of the cloud messaging services</a:t>
            </a:r>
          </a:p>
        </p:txBody>
      </p:sp>
    </p:spTree>
    <p:extLst>
      <p:ext uri="{BB962C8B-B14F-4D97-AF65-F5344CB8AC3E}">
        <p14:creationId xmlns:p14="http://schemas.microsoft.com/office/powerpoint/2010/main" val="126276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D284-1B05-4343-B3DE-E6C62834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12" y="2370195"/>
            <a:ext cx="10515600" cy="1325563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E63EA-44AC-EC46-A4A7-6CB30312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04" y="1473047"/>
            <a:ext cx="3517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30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7315-B6C1-4C4D-AFF9-DFBFA147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 Bus Plugins</a:t>
            </a:r>
          </a:p>
        </p:txBody>
      </p:sp>
      <p:pic>
        <p:nvPicPr>
          <p:cNvPr id="3" name="Picture 2" descr="Image result for plugin png">
            <a:extLst>
              <a:ext uri="{FF2B5EF4-FFF2-40B4-BE49-F238E27FC236}">
                <a16:creationId xmlns:a16="http://schemas.microsoft.com/office/drawing/2014/main" id="{89068858-24D5-0045-9ECC-7297D95EA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142" y="457200"/>
            <a:ext cx="723576" cy="72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63492-456A-9A4D-A075-31B6BEEE7903}"/>
              </a:ext>
            </a:extLst>
          </p:cNvPr>
          <p:cNvSpPr txBox="1"/>
          <p:nvPr/>
        </p:nvSpPr>
        <p:spPr>
          <a:xfrm>
            <a:off x="470646" y="5393071"/>
            <a:ext cx="7563972" cy="9264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https://github.com/Azure/azure-service-bus-dotnet-plugins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089F1-F22E-F24C-87FE-EBEC83C50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572" y="544453"/>
            <a:ext cx="604500" cy="604500"/>
          </a:xfrm>
          <a:prstGeom prst="rect">
            <a:avLst/>
          </a:prstGeom>
        </p:spPr>
      </p:pic>
      <p:pic>
        <p:nvPicPr>
          <p:cNvPr id="6" name="Graphic 5" descr="Add">
            <a:extLst>
              <a:ext uri="{FF2B5EF4-FFF2-40B4-BE49-F238E27FC236}">
                <a16:creationId xmlns:a16="http://schemas.microsoft.com/office/drawing/2014/main" id="{C0E62467-C4F1-EF41-BC98-7ADCCAE1B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2334" y="679127"/>
            <a:ext cx="377645" cy="37764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FABB15-4B6E-9C4C-A6B6-598ACF4BD9F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5437" y="1849219"/>
          <a:ext cx="739438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897">
                  <a:extLst>
                    <a:ext uri="{9D8B030D-6E8A-4147-A177-3AD203B41FA5}">
                      <a16:colId xmlns:a16="http://schemas.microsoft.com/office/drawing/2014/main" val="1691187999"/>
                    </a:ext>
                  </a:extLst>
                </a:gridCol>
                <a:gridCol w="5480492">
                  <a:extLst>
                    <a:ext uri="{9D8B030D-6E8A-4147-A177-3AD203B41FA5}">
                      <a16:colId xmlns:a16="http://schemas.microsoft.com/office/drawing/2014/main" val="2585138601"/>
                    </a:ext>
                  </a:extLst>
                </a:gridCol>
              </a:tblGrid>
              <a:tr h="265162">
                <a:tc>
                  <a:txBody>
                    <a:bodyPr/>
                    <a:lstStyle/>
                    <a:p>
                      <a:r>
                        <a:rPr lang="en-US" dirty="0"/>
                        <a:t>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265933"/>
                  </a:ext>
                </a:extLst>
              </a:tr>
              <a:tr h="346318">
                <a:tc>
                  <a:txBody>
                    <a:bodyPr/>
                    <a:lstStyle/>
                    <a:p>
                      <a:r>
                        <a:rPr lang="en-US" dirty="0"/>
                        <a:t>Message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ID with customer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166910"/>
                  </a:ext>
                </a:extLst>
              </a:tr>
              <a:tr h="346318">
                <a:tc>
                  <a:txBody>
                    <a:bodyPr/>
                    <a:lstStyle/>
                    <a:p>
                      <a:r>
                        <a:rPr lang="en-US" dirty="0"/>
                        <a:t>Attachments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Claim check pattern for large messages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226763"/>
                  </a:ext>
                </a:extLst>
              </a:tr>
              <a:tr h="346318">
                <a:tc>
                  <a:txBody>
                    <a:bodyPr/>
                    <a:lstStyle/>
                    <a:p>
                      <a:r>
                        <a:rPr lang="en-US" dirty="0"/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and receive compressed messages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897502"/>
                  </a:ext>
                </a:extLst>
              </a:tr>
              <a:tr h="346318">
                <a:tc>
                  <a:txBody>
                    <a:bodyPr/>
                    <a:lstStyle/>
                    <a:p>
                      <a:r>
                        <a:rPr lang="en-US" dirty="0"/>
                        <a:t>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Storage table or custom provider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761059"/>
                  </a:ext>
                </a:extLst>
              </a:tr>
              <a:tr h="346318">
                <a:tc>
                  <a:txBody>
                    <a:bodyPr/>
                    <a:lstStyle/>
                    <a:p>
                      <a:r>
                        <a:rPr lang="en-US" dirty="0"/>
                        <a:t>Mischief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Emulate server-side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68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47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358D-A753-A44E-B10D-8F4FFD85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3" name="Picture 2" descr="https://avatars2.githubusercontent.com/u/910938?s=460&amp;v=4">
            <a:extLst>
              <a:ext uri="{FF2B5EF4-FFF2-40B4-BE49-F238E27FC236}">
                <a16:creationId xmlns:a16="http://schemas.microsoft.com/office/drawing/2014/main" id="{7E4AED4C-4140-1648-8DDA-6D2249DD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6" y="1117880"/>
            <a:ext cx="1370058" cy="137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D550DB-D7AD-F547-B779-E1E44974862E}"/>
              </a:ext>
            </a:extLst>
          </p:cNvPr>
          <p:cNvSpPr txBox="1"/>
          <p:nvPr/>
        </p:nvSpPr>
        <p:spPr>
          <a:xfrm>
            <a:off x="269240" y="3368345"/>
            <a:ext cx="10734261" cy="38133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{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 “name”:      “David Barkol”,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 “title”:         “Azure Architect at Microsoft – Global Black Belt (GBB) team”,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 “location”:  “Southern California”,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 “twitter”:    “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3"/>
              </a:rPr>
              <a:t>@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3"/>
              </a:rPr>
              <a:t>dbarkol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 “email”:       “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4"/>
              </a:rPr>
              <a:t>dabarkol@microsoft.com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”,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 “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github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”:     “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5"/>
              </a:rPr>
              <a:t>https://github.com/dbarkol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 “blog”:        “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6"/>
              </a:rPr>
              <a:t>https://madeofstrings.com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”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}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1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3E464DE-DF2E-294F-BE57-5CFA4AF9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8125431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Message ID Plugin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8AD3A41-94E7-D040-8792-0B0116D6F887}"/>
              </a:ext>
            </a:extLst>
          </p:cNvPr>
          <p:cNvSpPr txBox="1">
            <a:spLocks/>
          </p:cNvSpPr>
          <p:nvPr/>
        </p:nvSpPr>
        <p:spPr>
          <a:xfrm>
            <a:off x="588263" y="1268030"/>
            <a:ext cx="10801396" cy="54420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Task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SendMessagesAsync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numberOfMessagesToSend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Initialize and register the plugin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messageIdPlugin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MessageIdPlugin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GenerateMessageIdFromBody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queueClient.RegisterPlugin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messageIdPlugin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for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numberOfMessagesToSend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Initialize message body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coordinates = new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TruckCoordinates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{Latitude = 34.0522, Longitude = -118.2437};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messageBody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JsonConvert.SerializeObject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(coordinates);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message = new Message(Encoding.UTF8.GetBytes(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messageBody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             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Send the message – no need to set the message ID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await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queueClient.SendAsync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(message);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  <p:sp>
        <p:nvSpPr>
          <p:cNvPr id="4" name="Arrow: Left 1">
            <a:extLst>
              <a:ext uri="{FF2B5EF4-FFF2-40B4-BE49-F238E27FC236}">
                <a16:creationId xmlns:a16="http://schemas.microsoft.com/office/drawing/2014/main" id="{C6CE40E2-25E7-204C-9001-6F2BDABAC560}"/>
              </a:ext>
            </a:extLst>
          </p:cNvPr>
          <p:cNvSpPr/>
          <p:nvPr/>
        </p:nvSpPr>
        <p:spPr bwMode="auto">
          <a:xfrm>
            <a:off x="9338982" y="2719789"/>
            <a:ext cx="739588" cy="430306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2" descr="Image result for plugin png">
            <a:extLst>
              <a:ext uri="{FF2B5EF4-FFF2-40B4-BE49-F238E27FC236}">
                <a16:creationId xmlns:a16="http://schemas.microsoft.com/office/drawing/2014/main" id="{58892512-315A-CE4B-AAB4-7DE7E48D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042" y="192342"/>
            <a:ext cx="553998" cy="553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8C29B-8896-A446-AF03-74B819AC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1385" y="225785"/>
            <a:ext cx="462829" cy="462829"/>
          </a:xfrm>
          <a:prstGeom prst="rect">
            <a:avLst/>
          </a:prstGeom>
        </p:spPr>
      </p:pic>
      <p:pic>
        <p:nvPicPr>
          <p:cNvPr id="7" name="Graphic 6" descr="Add">
            <a:extLst>
              <a:ext uri="{FF2B5EF4-FFF2-40B4-BE49-F238E27FC236}">
                <a16:creationId xmlns:a16="http://schemas.microsoft.com/office/drawing/2014/main" id="{B3D7C71A-9414-3349-AAF6-3A643BB00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0558" y="324771"/>
            <a:ext cx="289140" cy="2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5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Message ID Plugin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8263" y="1828801"/>
            <a:ext cx="11018520" cy="3496342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endParaRPr lang="en-US" sz="1600" dirty="0"/>
          </a:p>
          <a:p>
            <a:r>
              <a:rPr lang="en-US" sz="1600" dirty="0"/>
              <a:t> static string </a:t>
            </a:r>
            <a:r>
              <a:rPr lang="en-US" sz="1600" dirty="0" err="1"/>
              <a:t>GenerateMessageIdFromBody</a:t>
            </a:r>
            <a:r>
              <a:rPr lang="en-US" sz="1600" dirty="0"/>
              <a:t>(Message msg)</a:t>
            </a:r>
          </a:p>
          <a:p>
            <a:r>
              <a:rPr lang="en-US" sz="1600" dirty="0"/>
              <a:t> {</a:t>
            </a:r>
          </a:p>
          <a:p>
            <a:r>
              <a:rPr lang="en-US" sz="1600" dirty="0"/>
              <a:t>     string hash;</a:t>
            </a:r>
          </a:p>
          <a:p>
            <a:r>
              <a:rPr lang="en-US" sz="1600" dirty="0"/>
              <a:t>     using (SHA1CryptoServiceProvider sha1 = new SHA1CryptoServiceProvider())</a:t>
            </a:r>
          </a:p>
          <a:p>
            <a:r>
              <a:rPr lang="en-US" sz="1600" dirty="0"/>
              <a:t>     {</a:t>
            </a:r>
          </a:p>
          <a:p>
            <a:r>
              <a:rPr lang="en-US" sz="1600" dirty="0"/>
              <a:t>        </a:t>
            </a:r>
            <a:r>
              <a:rPr lang="en-US" sz="1600" dirty="0">
                <a:solidFill>
                  <a:srgbClr val="00B050"/>
                </a:solidFill>
              </a:rPr>
              <a:t>// Compute hash from message body (byte array)</a:t>
            </a:r>
          </a:p>
          <a:p>
            <a:r>
              <a:rPr lang="en-US" sz="1600" dirty="0"/>
              <a:t>        hash = Convert.ToBase64String(sha1.ComputeHash(</a:t>
            </a:r>
            <a:r>
              <a:rPr lang="en-US" sz="1600" dirty="0" err="1"/>
              <a:t>msg.Body</a:t>
            </a:r>
            <a:r>
              <a:rPr lang="en-US" sz="1600" dirty="0"/>
              <a:t>));</a:t>
            </a:r>
          </a:p>
          <a:p>
            <a:r>
              <a:rPr lang="en-US" sz="1600" dirty="0"/>
              <a:t>     }</a:t>
            </a:r>
          </a:p>
          <a:p>
            <a:r>
              <a:rPr lang="en-US" sz="1600" dirty="0"/>
              <a:t>     return hash;</a:t>
            </a:r>
          </a:p>
          <a:p>
            <a:r>
              <a:rPr lang="en-US" sz="1600" dirty="0"/>
              <a:t> }</a:t>
            </a:r>
          </a:p>
          <a:p>
            <a:endParaRPr lang="en-US" sz="1600" dirty="0"/>
          </a:p>
        </p:txBody>
      </p:sp>
      <p:pic>
        <p:nvPicPr>
          <p:cNvPr id="9" name="Picture 2" descr="Image result for plugin png">
            <a:extLst>
              <a:ext uri="{FF2B5EF4-FFF2-40B4-BE49-F238E27FC236}">
                <a16:creationId xmlns:a16="http://schemas.microsoft.com/office/drawing/2014/main" id="{93761985-0A63-4DBE-A54F-4068E68D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042" y="192342"/>
            <a:ext cx="553998" cy="553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52839-B63B-4E44-B00B-CE2CF7AB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385" y="225785"/>
            <a:ext cx="462829" cy="462829"/>
          </a:xfrm>
          <a:prstGeom prst="rect">
            <a:avLst/>
          </a:prstGeom>
        </p:spPr>
      </p:pic>
      <p:pic>
        <p:nvPicPr>
          <p:cNvPr id="11" name="Graphic 10" descr="Add">
            <a:extLst>
              <a:ext uri="{FF2B5EF4-FFF2-40B4-BE49-F238E27FC236}">
                <a16:creationId xmlns:a16="http://schemas.microsoft.com/office/drawing/2014/main" id="{D465EA4C-3D2C-4396-A2D2-1FBC51772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70558" y="324771"/>
            <a:ext cx="289140" cy="2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1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145F2281-DED6-2A48-A797-E20D62C36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takeaways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BE95650-DDA9-814F-8CED-06FB45D595A5}"/>
              </a:ext>
            </a:extLst>
          </p:cNvPr>
          <p:cNvSpPr txBox="1">
            <a:spLocks/>
          </p:cNvSpPr>
          <p:nvPr/>
        </p:nvSpPr>
        <p:spPr>
          <a:xfrm>
            <a:off x="584200" y="1435497"/>
            <a:ext cx="11018520" cy="5159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Take a consultative approach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do you need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can you do without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Understand the business requirements – hear a story</a:t>
            </a:r>
          </a:p>
          <a:p>
            <a:pPr lvl="1"/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Become familiar with the core tenets of each service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Features, limitations and how they can work with other services</a:t>
            </a:r>
          </a:p>
          <a:p>
            <a:endParaRPr lang="en-US" sz="2800" dirty="0">
              <a:solidFill>
                <a:schemeClr val="tx1"/>
              </a:solidFill>
              <a:latin typeface="+mj-lt"/>
            </a:endParaRPr>
          </a:p>
          <a:p>
            <a:endParaRPr lang="en-US" sz="2800" dirty="0">
              <a:solidFill>
                <a:schemeClr val="tx1"/>
              </a:solidFill>
              <a:latin typeface="+mj-lt"/>
            </a:endParaRPr>
          </a:p>
          <a:p>
            <a:endParaRPr lang="en-US" sz="2800" dirty="0">
              <a:solidFill>
                <a:schemeClr val="tx1"/>
              </a:solidFill>
              <a:latin typeface="+mj-lt"/>
            </a:endParaRP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“Teach principles, not formulas” – Prof. 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44234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D0C45CD-9E3A-E847-893C-35BBEDE7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resources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5BE4430-1D56-7541-A0FE-43FEB630FDBD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3373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" panose="05000000000000000000" pitchFamily="2" charset="2"/>
              <a:buChar char=""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Useful documentation and tools</a:t>
            </a:r>
          </a:p>
          <a:p>
            <a:pPr lvl="1" indent="-228600">
              <a:buFont typeface="Wingdings" panose="05000000000000000000" pitchFamily="2" charset="2"/>
              <a:buChar char=""/>
            </a:pPr>
            <a:r>
              <a:rPr lang="en-US" sz="2800" dirty="0">
                <a:latin typeface="+mj-lt"/>
                <a:hlinkClick r:id="rId2"/>
              </a:rPr>
              <a:t>https://aka.ms/servicebus</a:t>
            </a:r>
            <a:endParaRPr lang="en-US" sz="2800" dirty="0">
              <a:latin typeface="+mj-lt"/>
            </a:endParaRPr>
          </a:p>
          <a:p>
            <a:pPr lvl="1" indent="-228600">
              <a:buFont typeface="Wingdings" panose="05000000000000000000" pitchFamily="2" charset="2"/>
              <a:buChar char=""/>
            </a:pPr>
            <a:r>
              <a:rPr lang="en-US" sz="2800" dirty="0">
                <a:latin typeface="+mj-lt"/>
                <a:hlinkClick r:id="rId3"/>
              </a:rPr>
              <a:t>https://aka.ms/azureeventgrid</a:t>
            </a:r>
            <a:r>
              <a:rPr lang="en-US" sz="2800" dirty="0">
                <a:latin typeface="+mj-lt"/>
              </a:rPr>
              <a:t> </a:t>
            </a:r>
          </a:p>
          <a:p>
            <a:pPr lvl="1" indent="-228600">
              <a:buFont typeface="Wingdings" panose="05000000000000000000" pitchFamily="2" charset="2"/>
              <a:buChar char=""/>
            </a:pPr>
            <a:r>
              <a:rPr lang="en-US" sz="2800" dirty="0">
                <a:latin typeface="+mj-lt"/>
                <a:hlinkClick r:id="rId4"/>
              </a:rPr>
              <a:t>https://aka.ms/servicebusrelay</a:t>
            </a:r>
            <a:r>
              <a:rPr lang="en-US" sz="2800" dirty="0">
                <a:latin typeface="+mj-lt"/>
              </a:rPr>
              <a:t> </a:t>
            </a:r>
          </a:p>
          <a:p>
            <a:pPr lvl="1" indent="-228600">
              <a:buFont typeface="Wingdings" panose="05000000000000000000" pitchFamily="2" charset="2"/>
              <a:buChar char=""/>
            </a:pPr>
            <a:r>
              <a:rPr lang="en-US" sz="2800" dirty="0">
                <a:latin typeface="+mj-lt"/>
                <a:hlinkClick r:id="rId5"/>
              </a:rPr>
              <a:t>https://aka.ms/eventhubs</a:t>
            </a:r>
            <a:r>
              <a:rPr lang="en-US" sz="2800" dirty="0">
                <a:latin typeface="+mj-lt"/>
              </a:rPr>
              <a:t> </a:t>
            </a:r>
          </a:p>
          <a:p>
            <a:pPr lvl="1" indent="-228600">
              <a:buFont typeface="Wingdings" panose="05000000000000000000" pitchFamily="2" charset="2"/>
              <a:buChar char=""/>
            </a:pPr>
            <a:r>
              <a:rPr lang="en-US" sz="2800" dirty="0">
                <a:latin typeface="+mj-lt"/>
                <a:hlinkClick r:id="rId6"/>
              </a:rPr>
              <a:t>https://aka.ms/eventgridviewer</a:t>
            </a:r>
            <a:endParaRPr lang="en-US" sz="2800" dirty="0">
              <a:latin typeface="+mj-lt"/>
            </a:endParaRPr>
          </a:p>
          <a:p>
            <a:pPr lvl="1" indent="-228600">
              <a:buFont typeface="Wingdings" panose="05000000000000000000" pitchFamily="2" charset="2"/>
              <a:buChar char=""/>
            </a:pPr>
            <a:r>
              <a:rPr lang="en-US" sz="2800" dirty="0">
                <a:latin typeface="+mj-lt"/>
                <a:hlinkClick r:id="rId7"/>
              </a:rPr>
              <a:t>https://aka.ms/messagingdemo</a:t>
            </a:r>
            <a:r>
              <a:rPr lang="en-US" sz="2800" dirty="0">
                <a:latin typeface="+mj-lt"/>
              </a:rPr>
              <a:t>  </a:t>
            </a:r>
          </a:p>
          <a:p>
            <a:endParaRPr lang="en-US" sz="2200" dirty="0">
              <a:latin typeface="+mj-lt"/>
            </a:endParaRPr>
          </a:p>
          <a:p>
            <a:pPr lvl="1" indent="-228600">
              <a:buFont typeface="Wingdings" panose="05000000000000000000" pitchFamily="2" charset="2"/>
              <a:buChar char=""/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7265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D284-1B05-4343-B3DE-E6C62834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12" y="2370195"/>
            <a:ext cx="10515600" cy="132556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9C93D-2E39-1D42-8AD6-0A24FE3D1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39" y="2069944"/>
            <a:ext cx="3412273" cy="17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78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D284-1B05-4343-B3DE-E6C62834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541" y="5203328"/>
            <a:ext cx="2983776" cy="118707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60C39-0C60-044D-B2D6-45C303D8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965" y="770096"/>
            <a:ext cx="4308929" cy="38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69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428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170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413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04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A6C596E-EC54-EE49-AE70-587D34EC8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Interactive Survey: What are the messaging services?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D6F06-912D-A543-B8EF-A495A138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685" y="1394736"/>
            <a:ext cx="3616653" cy="36166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618AE9F-AA43-754E-B12D-E01663194CB6}"/>
              </a:ext>
            </a:extLst>
          </p:cNvPr>
          <p:cNvSpPr txBox="1">
            <a:spLocks/>
          </p:cNvSpPr>
          <p:nvPr/>
        </p:nvSpPr>
        <p:spPr>
          <a:xfrm>
            <a:off x="3716976" y="5186265"/>
            <a:ext cx="513014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  <a:hlinkClick r:id="rId3"/>
              </a:rPr>
              <a:t>https://aka.ms/messagingsurvey</a:t>
            </a: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413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E8C2EFB2-05A4-8444-873E-64467DB5B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25650"/>
            <a:ext cx="4161981" cy="1107996"/>
          </a:xfrm>
        </p:spPr>
        <p:txBody>
          <a:bodyPr>
            <a:normAutofit fontScale="90000"/>
          </a:bodyPr>
          <a:lstStyle/>
          <a:p>
            <a:r>
              <a:rPr lang="en-US" dirty="0"/>
              <a:t>Why do we have so many options?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A97D0-05A7-024D-87D9-F677DAFF103C}"/>
              </a:ext>
            </a:extLst>
          </p:cNvPr>
          <p:cNvSpPr txBox="1">
            <a:spLocks/>
          </p:cNvSpPr>
          <p:nvPr/>
        </p:nvSpPr>
        <p:spPr>
          <a:xfrm>
            <a:off x="584200" y="3535541"/>
            <a:ext cx="4162425" cy="30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>
                <a:solidFill>
                  <a:schemeClr val="tx1"/>
                </a:solidFill>
                <a:latin typeface="+mj-lt"/>
              </a:rPr>
              <a:t>Change the narrative</a:t>
            </a:r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F58627BC-CFB1-BF41-AD55-0D054122C6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10" r="16710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6EBC-AD3B-EE44-978D-32998598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Messaging Services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51B58-EDAD-734E-875B-C68C94DD0E58}"/>
              </a:ext>
            </a:extLst>
          </p:cNvPr>
          <p:cNvSpPr/>
          <p:nvPr/>
        </p:nvSpPr>
        <p:spPr bwMode="auto">
          <a:xfrm>
            <a:off x="588263" y="1329761"/>
            <a:ext cx="11192481" cy="5110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0977" rIns="0" bIns="4097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192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56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D7349-46E4-CF45-950E-15B9F16F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39" y="2205426"/>
            <a:ext cx="1435085" cy="1435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28AC4-A747-CC48-AEA8-8E509CFF8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9" t="1446" r="6258"/>
          <a:stretch/>
        </p:blipFill>
        <p:spPr>
          <a:xfrm>
            <a:off x="5180089" y="2196520"/>
            <a:ext cx="1391308" cy="1507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2A957-C675-FD48-84E3-C73295BD0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449" y="2196520"/>
            <a:ext cx="1436812" cy="1436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F9CE4F-4AEF-1C4A-A291-BBA89EF39919}"/>
              </a:ext>
            </a:extLst>
          </p:cNvPr>
          <p:cNvSpPr txBox="1"/>
          <p:nvPr/>
        </p:nvSpPr>
        <p:spPr>
          <a:xfrm>
            <a:off x="2805643" y="3849140"/>
            <a:ext cx="2030675" cy="577047"/>
          </a:xfrm>
          <a:prstGeom prst="rect">
            <a:avLst/>
          </a:prstGeom>
          <a:noFill/>
        </p:spPr>
        <p:txBody>
          <a:bodyPr wrap="square" lIns="168055" tIns="134444" rIns="168055" bIns="134444" rtlCol="0">
            <a:spAutoFit/>
          </a:bodyPr>
          <a:lstStyle/>
          <a:p>
            <a:pPr marL="0" marR="0" lvl="0" indent="0" algn="ctr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Service Bus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C803A-2504-9E41-A58E-447BD7E2D8FF}"/>
              </a:ext>
            </a:extLst>
          </p:cNvPr>
          <p:cNvSpPr txBox="1"/>
          <p:nvPr/>
        </p:nvSpPr>
        <p:spPr>
          <a:xfrm>
            <a:off x="5016623" y="3839925"/>
            <a:ext cx="1770570" cy="577047"/>
          </a:xfrm>
          <a:prstGeom prst="rect">
            <a:avLst/>
          </a:prstGeom>
          <a:noFill/>
        </p:spPr>
        <p:txBody>
          <a:bodyPr wrap="square" lIns="168055" tIns="134444" rIns="168055" bIns="134444" rtlCol="0">
            <a:spAutoFit/>
          </a:bodyPr>
          <a:lstStyle/>
          <a:p>
            <a:pPr marL="0" marR="0" lvl="0" indent="0" algn="ctr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Event Hubs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3CBEA-6D64-304F-8BEF-05E5B38FA8AD}"/>
              </a:ext>
            </a:extLst>
          </p:cNvPr>
          <p:cNvSpPr txBox="1"/>
          <p:nvPr/>
        </p:nvSpPr>
        <p:spPr>
          <a:xfrm>
            <a:off x="7232258" y="3839925"/>
            <a:ext cx="1770570" cy="577047"/>
          </a:xfrm>
          <a:prstGeom prst="rect">
            <a:avLst/>
          </a:prstGeom>
          <a:noFill/>
        </p:spPr>
        <p:txBody>
          <a:bodyPr wrap="square" lIns="168055" tIns="134444" rIns="168055" bIns="134444" rtlCol="0">
            <a:spAutoFit/>
          </a:bodyPr>
          <a:lstStyle/>
          <a:p>
            <a:pPr marL="0" marR="0" lvl="0" indent="0" algn="ctr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BB48C-84E1-474B-8318-5F50BE4B7F56}"/>
              </a:ext>
            </a:extLst>
          </p:cNvPr>
          <p:cNvSpPr txBox="1"/>
          <p:nvPr/>
        </p:nvSpPr>
        <p:spPr>
          <a:xfrm>
            <a:off x="4618148" y="4426110"/>
            <a:ext cx="2556887" cy="698410"/>
          </a:xfrm>
          <a:prstGeom prst="rect">
            <a:avLst/>
          </a:prstGeom>
          <a:noFill/>
        </p:spPr>
        <p:txBody>
          <a:bodyPr wrap="square" lIns="168055" tIns="134444" rIns="168055" bIns="134444" rtlCol="0">
            <a:spAutoFit/>
          </a:bodyPr>
          <a:lstStyle/>
          <a:p>
            <a:pPr marL="0" marR="0" lvl="0" indent="0" algn="ctr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Big data streaming</a:t>
            </a:r>
          </a:p>
          <a:p>
            <a:pPr marL="0" marR="0" lvl="0" indent="0" algn="l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endParaRPr kumimoji="0" lang="en-US" sz="1102" b="0" i="0" u="none" strike="noStrike" kern="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72724-7835-644E-A819-BE7ABCD58BE8}"/>
              </a:ext>
            </a:extLst>
          </p:cNvPr>
          <p:cNvSpPr txBox="1"/>
          <p:nvPr/>
        </p:nvSpPr>
        <p:spPr>
          <a:xfrm>
            <a:off x="2529641" y="4405202"/>
            <a:ext cx="2556887" cy="474996"/>
          </a:xfrm>
          <a:prstGeom prst="rect">
            <a:avLst/>
          </a:prstGeom>
          <a:noFill/>
        </p:spPr>
        <p:txBody>
          <a:bodyPr wrap="square" lIns="168055" tIns="134444" rIns="168055" bIns="134444" rtlCol="0">
            <a:spAutoFit/>
          </a:bodyPr>
          <a:lstStyle/>
          <a:p>
            <a:pPr marL="0" marR="0" lvl="0" indent="0" algn="ctr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Enterprise messaging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2E185C-D451-7546-B7D7-FAD0E8D96434}"/>
              </a:ext>
            </a:extLst>
          </p:cNvPr>
          <p:cNvSpPr txBox="1"/>
          <p:nvPr/>
        </p:nvSpPr>
        <p:spPr>
          <a:xfrm>
            <a:off x="6839100" y="4426110"/>
            <a:ext cx="2556887" cy="908035"/>
          </a:xfrm>
          <a:prstGeom prst="rect">
            <a:avLst/>
          </a:prstGeom>
          <a:noFill/>
        </p:spPr>
        <p:txBody>
          <a:bodyPr wrap="square" lIns="168055" tIns="134444" rIns="168055" bIns="134444" rtlCol="0">
            <a:spAutoFit/>
          </a:bodyPr>
          <a:lstStyle/>
          <a:p>
            <a:pPr marL="0" marR="0" lvl="0" indent="0" algn="ctr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Secure sockets without changes to your network</a:t>
            </a:r>
          </a:p>
          <a:p>
            <a:pPr marL="0" marR="0" lvl="0" indent="0" algn="l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endParaRPr kumimoji="0" lang="en-US" sz="1102" b="0" i="0" u="none" strike="noStrike" kern="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F49E0-513C-E744-9F72-AF1CB6B7BAA1}"/>
              </a:ext>
            </a:extLst>
          </p:cNvPr>
          <p:cNvSpPr txBox="1"/>
          <p:nvPr/>
        </p:nvSpPr>
        <p:spPr>
          <a:xfrm>
            <a:off x="9568417" y="3839509"/>
            <a:ext cx="1770570" cy="577047"/>
          </a:xfrm>
          <a:prstGeom prst="rect">
            <a:avLst/>
          </a:prstGeom>
          <a:noFill/>
        </p:spPr>
        <p:txBody>
          <a:bodyPr wrap="square" lIns="168055" tIns="134444" rIns="168055" bIns="134444" rtlCol="0">
            <a:spAutoFit/>
          </a:bodyPr>
          <a:lstStyle/>
          <a:p>
            <a:pPr marL="0" marR="0" lvl="0" indent="0" algn="ctr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Event Grid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A05EA0-93A7-B04F-93E1-9C9DE61D2FC6}"/>
              </a:ext>
            </a:extLst>
          </p:cNvPr>
          <p:cNvSpPr txBox="1"/>
          <p:nvPr/>
        </p:nvSpPr>
        <p:spPr>
          <a:xfrm>
            <a:off x="9223858" y="4425693"/>
            <a:ext cx="2556887" cy="984979"/>
          </a:xfrm>
          <a:prstGeom prst="rect">
            <a:avLst/>
          </a:prstGeom>
          <a:noFill/>
        </p:spPr>
        <p:txBody>
          <a:bodyPr wrap="square" lIns="168055" tIns="134444" rIns="168055" bIns="134444" rtlCol="0">
            <a:spAutoFit/>
          </a:bodyPr>
          <a:lstStyle/>
          <a:p>
            <a:pPr marL="0" marR="0" lvl="0" indent="0" algn="ctr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Cross-cloud reactive </a:t>
            </a:r>
          </a:p>
          <a:p>
            <a:pPr marL="0" marR="0" lvl="0" indent="0" algn="ctr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0" cap="none" spc="0" normalizeH="0" baseline="0" noProof="0" dirty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eventing</a:t>
            </a:r>
            <a:endParaRPr kumimoji="0" lang="en-US" sz="1469" b="0" i="0" u="none" strike="noStrike" kern="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8402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51"/>
              </a:spcAft>
              <a:buClrTx/>
              <a:buSzTx/>
              <a:buFontTx/>
              <a:buNone/>
              <a:tabLst/>
              <a:defRPr/>
            </a:pPr>
            <a:endParaRPr kumimoji="0" lang="en-US" sz="1102" b="0" i="0" u="none" strike="noStrike" kern="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48087BE-2C38-8145-A2ED-0C451121E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6244" y="2221753"/>
            <a:ext cx="1445991" cy="14459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C1271E-0D16-5D45-AF3B-97B0D1819B1E}"/>
              </a:ext>
            </a:extLst>
          </p:cNvPr>
          <p:cNvSpPr txBox="1"/>
          <p:nvPr/>
        </p:nvSpPr>
        <p:spPr>
          <a:xfrm>
            <a:off x="187277" y="3860682"/>
            <a:ext cx="2777897" cy="560036"/>
          </a:xfrm>
          <a:prstGeom prst="rect">
            <a:avLst/>
          </a:prstGeom>
          <a:noFill/>
        </p:spPr>
        <p:txBody>
          <a:bodyPr wrap="square" lIns="157552" tIns="126041" rIns="157552" bIns="126041" rtlCol="0">
            <a:spAutoFit/>
          </a:bodyPr>
          <a:lstStyle/>
          <a:p>
            <a:pPr marL="0" marR="0" lvl="0" indent="0" algn="ctr" defTabSz="7876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1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6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Storage Queues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F4E2D-1662-D64B-9B95-BDB22AF1E784}"/>
              </a:ext>
            </a:extLst>
          </p:cNvPr>
          <p:cNvSpPr txBox="1"/>
          <p:nvPr/>
        </p:nvSpPr>
        <p:spPr>
          <a:xfrm>
            <a:off x="354542" y="4441893"/>
            <a:ext cx="2397082" cy="665169"/>
          </a:xfrm>
          <a:prstGeom prst="rect">
            <a:avLst/>
          </a:prstGeom>
          <a:noFill/>
        </p:spPr>
        <p:txBody>
          <a:bodyPr wrap="square" lIns="157552" tIns="126041" rIns="157552" bIns="126041" rtlCol="0">
            <a:spAutoFit/>
          </a:bodyPr>
          <a:lstStyle/>
          <a:p>
            <a:pPr marL="0" marR="0" lvl="0" indent="0" algn="ctr" defTabSz="7876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1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9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Simple task queues</a:t>
            </a:r>
          </a:p>
          <a:p>
            <a:pPr marL="0" marR="0" lvl="0" indent="0" algn="l" defTabSz="7876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17"/>
              </a:spcAft>
              <a:buClrTx/>
              <a:buSzTx/>
              <a:buFontTx/>
              <a:buNone/>
              <a:tabLst/>
              <a:defRPr/>
            </a:pPr>
            <a:endParaRPr kumimoji="0" lang="en-US" sz="1033" b="0" i="0" u="none" strike="noStrike" kern="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BF3069-D469-A546-97EF-058030DFB4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8" y="2178194"/>
            <a:ext cx="1489550" cy="14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A7FDEDB-D719-F045-A358-F626AF269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688" y="2624351"/>
            <a:ext cx="7445675" cy="1269578"/>
          </a:xfrm>
        </p:spPr>
        <p:txBody>
          <a:bodyPr/>
          <a:lstStyle/>
          <a:p>
            <a:r>
              <a:rPr lang="en-US" sz="8250" dirty="0"/>
              <a:t>Storage Queues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2EFAEE11-BFA0-5541-8A9F-5993A52D5053}"/>
              </a:ext>
            </a:extLst>
          </p:cNvPr>
          <p:cNvSpPr txBox="1">
            <a:spLocks/>
          </p:cNvSpPr>
          <p:nvPr/>
        </p:nvSpPr>
        <p:spPr>
          <a:xfrm>
            <a:off x="1550957" y="4589464"/>
            <a:ext cx="9468277" cy="324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Simple Queues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5FB53-3BDF-6346-90FD-ADD89263D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79" y="2132440"/>
            <a:ext cx="2002849" cy="200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5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4241-46CA-F34E-A4EA-AF0899F4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Storage queues are task queues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2596-84EF-374F-A9D3-D188D565FBF5}"/>
              </a:ext>
            </a:extLst>
          </p:cNvPr>
          <p:cNvSpPr txBox="1">
            <a:spLocks/>
          </p:cNvSpPr>
          <p:nvPr/>
        </p:nvSpPr>
        <p:spPr>
          <a:xfrm>
            <a:off x="633413" y="1189178"/>
            <a:ext cx="10925175" cy="4567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Tasks queues coordinate work across compute (VMs, Functions, etc.)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The messages in a queue are generally homogeneous 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Low cost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Few features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Easy to use</a:t>
            </a:r>
          </a:p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Popular use case:  Queue-based load leveling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CB40E-E954-A444-BDC0-37B14D687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439" y="348178"/>
            <a:ext cx="840999" cy="84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1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1882</Words>
  <Application>Microsoft Macintosh PowerPoint</Application>
  <PresentationFormat>Widescreen</PresentationFormat>
  <Paragraphs>466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MS PGothic</vt:lpstr>
      <vt:lpstr>Arial</vt:lpstr>
      <vt:lpstr>Calibri</vt:lpstr>
      <vt:lpstr>Calibri Light</vt:lpstr>
      <vt:lpstr>Consolas</vt:lpstr>
      <vt:lpstr>Segoe UI</vt:lpstr>
      <vt:lpstr>Segoe UI Historic</vt:lpstr>
      <vt:lpstr>Segoe UI Light</vt:lpstr>
      <vt:lpstr>Segoe UI Semibold</vt:lpstr>
      <vt:lpstr>Segoe UI Semilight</vt:lpstr>
      <vt:lpstr>Wingdings</vt:lpstr>
      <vt:lpstr>Office Theme</vt:lpstr>
      <vt:lpstr>PowerPoint Presentation</vt:lpstr>
      <vt:lpstr>Azure Messaging</vt:lpstr>
      <vt:lpstr>Session learning objectives</vt:lpstr>
      <vt:lpstr>About Me</vt:lpstr>
      <vt:lpstr>Interactive Survey: What are the messaging services?</vt:lpstr>
      <vt:lpstr>Why do we have so many options?</vt:lpstr>
      <vt:lpstr>Azure Messaging Services</vt:lpstr>
      <vt:lpstr>Storage Queues</vt:lpstr>
      <vt:lpstr>Storage queues are task queues </vt:lpstr>
      <vt:lpstr>A simple queue</vt:lpstr>
      <vt:lpstr>Service Bus</vt:lpstr>
      <vt:lpstr>Enterprise Messaging as a Service</vt:lpstr>
      <vt:lpstr>Features of Service Bus</vt:lpstr>
      <vt:lpstr>Topics &amp; Subscriptions</vt:lpstr>
      <vt:lpstr>Features of Service Bus</vt:lpstr>
      <vt:lpstr>Event Hubs</vt:lpstr>
      <vt:lpstr>Where Big Data Streaming fits in</vt:lpstr>
      <vt:lpstr>How Event Hubs is different from queues</vt:lpstr>
      <vt:lpstr>Event Hubs is like a tape deck</vt:lpstr>
      <vt:lpstr>Event Hubs conceptual architecture</vt:lpstr>
      <vt:lpstr>Event Hubs Capture: batch on stream</vt:lpstr>
      <vt:lpstr>Azure Event Hubs for Apache Kafka™</vt:lpstr>
      <vt:lpstr>Common Use Cases</vt:lpstr>
      <vt:lpstr>Event Grid</vt:lpstr>
      <vt:lpstr>PowerPoint Presentation</vt:lpstr>
      <vt:lpstr>What is Event Grid For?</vt:lpstr>
      <vt:lpstr>Event Schema</vt:lpstr>
      <vt:lpstr>Cloud Events Schema Cloud Native Compute Foundation (CDCF)</vt:lpstr>
      <vt:lpstr>Event Grid Considerations</vt:lpstr>
      <vt:lpstr>Publishing your own events today</vt:lpstr>
      <vt:lpstr>The challenge with Custom Topics</vt:lpstr>
      <vt:lpstr>Event Domains</vt:lpstr>
      <vt:lpstr>PowerPoint Presentation</vt:lpstr>
      <vt:lpstr>Relay &amp; Hybrid Connections</vt:lpstr>
      <vt:lpstr>Where does Relay fit in?</vt:lpstr>
      <vt:lpstr>How Relay works</vt:lpstr>
      <vt:lpstr>Segmentation of the cloud messaging services</vt:lpstr>
      <vt:lpstr>Demos</vt:lpstr>
      <vt:lpstr>Service Bus Plugins</vt:lpstr>
      <vt:lpstr>Message ID Plugin</vt:lpstr>
      <vt:lpstr>Message ID Plugin </vt:lpstr>
      <vt:lpstr>Session takeaways</vt:lpstr>
      <vt:lpstr>Session resources</vt:lpstr>
      <vt:lpstr>Q&amp;A</vt:lpstr>
      <vt:lpstr>Thank You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Barkol</dc:creator>
  <cp:lastModifiedBy>David Barkol</cp:lastModifiedBy>
  <cp:revision>68</cp:revision>
  <dcterms:created xsi:type="dcterms:W3CDTF">2019-04-27T01:53:29Z</dcterms:created>
  <dcterms:modified xsi:type="dcterms:W3CDTF">2019-04-27T14:49:09Z</dcterms:modified>
</cp:coreProperties>
</file>